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377" r:id="rId3"/>
    <p:sldId id="652" r:id="rId4"/>
    <p:sldId id="648" r:id="rId5"/>
    <p:sldId id="649" r:id="rId6"/>
    <p:sldId id="653" r:id="rId7"/>
    <p:sldId id="334" r:id="rId8"/>
    <p:sldId id="468" r:id="rId9"/>
    <p:sldId id="673" r:id="rId10"/>
    <p:sldId id="675" r:id="rId11"/>
    <p:sldId id="676" r:id="rId12"/>
    <p:sldId id="677" r:id="rId13"/>
    <p:sldId id="654" r:id="rId14"/>
    <p:sldId id="487" r:id="rId15"/>
    <p:sldId id="464" r:id="rId16"/>
    <p:sldId id="488" r:id="rId17"/>
    <p:sldId id="466" r:id="rId18"/>
    <p:sldId id="467" r:id="rId19"/>
    <p:sldId id="566" r:id="rId20"/>
    <p:sldId id="469" r:id="rId21"/>
    <p:sldId id="479" r:id="rId22"/>
    <p:sldId id="480" r:id="rId23"/>
    <p:sldId id="481" r:id="rId24"/>
    <p:sldId id="359" r:id="rId25"/>
    <p:sldId id="492" r:id="rId26"/>
    <p:sldId id="495" r:id="rId27"/>
    <p:sldId id="493" r:id="rId28"/>
    <p:sldId id="494" r:id="rId29"/>
    <p:sldId id="682" r:id="rId30"/>
    <p:sldId id="683" r:id="rId31"/>
    <p:sldId id="655" r:id="rId32"/>
    <p:sldId id="656" r:id="rId33"/>
    <p:sldId id="657" r:id="rId34"/>
    <p:sldId id="314" r:id="rId35"/>
    <p:sldId id="489" r:id="rId36"/>
    <p:sldId id="472" r:id="rId37"/>
    <p:sldId id="490" r:id="rId38"/>
    <p:sldId id="678" r:id="rId39"/>
    <p:sldId id="658" r:id="rId40"/>
    <p:sldId id="651" r:id="rId41"/>
    <p:sldId id="297" r:id="rId42"/>
    <p:sldId id="296" r:id="rId43"/>
    <p:sldId id="299" r:id="rId44"/>
    <p:sldId id="300" r:id="rId45"/>
    <p:sldId id="298" r:id="rId46"/>
    <p:sldId id="303" r:id="rId47"/>
    <p:sldId id="661" r:id="rId48"/>
    <p:sldId id="669" r:id="rId49"/>
    <p:sldId id="679" r:id="rId50"/>
    <p:sldId id="311" r:id="rId51"/>
    <p:sldId id="662" r:id="rId52"/>
    <p:sldId id="663" r:id="rId53"/>
    <p:sldId id="666" r:id="rId54"/>
    <p:sldId id="664" r:id="rId55"/>
    <p:sldId id="667" r:id="rId56"/>
    <p:sldId id="668" r:id="rId57"/>
    <p:sldId id="681" r:id="rId58"/>
    <p:sldId id="680" r:id="rId59"/>
    <p:sldId id="670" r:id="rId60"/>
    <p:sldId id="671" r:id="rId61"/>
    <p:sldId id="316" r:id="rId62"/>
    <p:sldId id="672" r:id="rId63"/>
    <p:sldId id="659" r:id="rId64"/>
    <p:sldId id="411" r:id="rId65"/>
    <p:sldId id="412" r:id="rId66"/>
    <p:sldId id="414" r:id="rId67"/>
    <p:sldId id="415" r:id="rId68"/>
    <p:sldId id="684" r:id="rId69"/>
    <p:sldId id="258" r:id="rId70"/>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eresa" initials="T" lastIdx="1" clrIdx="0">
    <p:extLst>
      <p:ext uri="{19B8F6BF-5375-455C-9EA6-DF929625EA0E}">
        <p15:presenceInfo xmlns:p15="http://schemas.microsoft.com/office/powerpoint/2012/main" userId="111e9a38562329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800080"/>
    <a:srgbClr val="FFCCCC"/>
    <a:srgbClr val="FFCCFF"/>
    <a:srgbClr val="FF99FF"/>
    <a:srgbClr val="CC00CC"/>
    <a:srgbClr val="FF9F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55" autoAdjust="0"/>
    <p:restoredTop sz="73208" autoAdjust="0"/>
  </p:normalViewPr>
  <p:slideViewPr>
    <p:cSldViewPr>
      <p:cViewPr varScale="1">
        <p:scale>
          <a:sx n="85" d="100"/>
          <a:sy n="85" d="100"/>
        </p:scale>
        <p:origin x="2367" y="4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FD7787-98A0-425E-9463-1272C6C34290}"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F13A3D9D-AB50-46BB-9BF4-FE2E34FC5E0A}">
      <dgm:prSet/>
      <dgm:spPr/>
      <dgm:t>
        <a:bodyPr/>
        <a:lstStyle/>
        <a:p>
          <a:r>
            <a:rPr lang="en-US" dirty="0"/>
            <a:t>First Models </a:t>
          </a:r>
        </a:p>
      </dgm:t>
    </dgm:pt>
    <dgm:pt modelId="{2AE597E3-EA0A-48E0-9805-E573EE2B3CD3}" type="parTrans" cxnId="{A064436B-F82F-416F-BF10-37A1465C9966}">
      <dgm:prSet/>
      <dgm:spPr/>
      <dgm:t>
        <a:bodyPr/>
        <a:lstStyle/>
        <a:p>
          <a:endParaRPr lang="en-US"/>
        </a:p>
      </dgm:t>
    </dgm:pt>
    <dgm:pt modelId="{932ADFE7-6F4D-4034-9A7F-48E22F1728AE}" type="sibTrans" cxnId="{A064436B-F82F-416F-BF10-37A1465C9966}">
      <dgm:prSet/>
      <dgm:spPr/>
      <dgm:t>
        <a:bodyPr/>
        <a:lstStyle/>
        <a:p>
          <a:endParaRPr lang="en-US"/>
        </a:p>
      </dgm:t>
    </dgm:pt>
    <dgm:pt modelId="{8DA87372-ABFC-4AF7-B0B8-84E78F34302D}">
      <dgm:prSet/>
      <dgm:spPr/>
      <dgm:t>
        <a:bodyPr/>
        <a:lstStyle/>
        <a:p>
          <a:r>
            <a:rPr lang="en-US" dirty="0"/>
            <a:t>SIR models with demography</a:t>
          </a:r>
        </a:p>
      </dgm:t>
    </dgm:pt>
    <dgm:pt modelId="{92EFE8D2-39C2-410B-BB45-BE061C813AB4}" type="parTrans" cxnId="{00254CE5-AA47-4CD8-822F-5E10FB55EE66}">
      <dgm:prSet/>
      <dgm:spPr/>
      <dgm:t>
        <a:bodyPr/>
        <a:lstStyle/>
        <a:p>
          <a:endParaRPr lang="en-US"/>
        </a:p>
      </dgm:t>
    </dgm:pt>
    <dgm:pt modelId="{10BF47B8-D1D6-49BF-BB0A-62B444DE482A}" type="sibTrans" cxnId="{00254CE5-AA47-4CD8-822F-5E10FB55EE66}">
      <dgm:prSet/>
      <dgm:spPr/>
      <dgm:t>
        <a:bodyPr/>
        <a:lstStyle/>
        <a:p>
          <a:endParaRPr lang="en-US"/>
        </a:p>
      </dgm:t>
    </dgm:pt>
    <dgm:pt modelId="{36EAB861-7345-40FB-B992-E8BED8E2832C}">
      <dgm:prSet/>
      <dgm:spPr/>
      <dgm:t>
        <a:bodyPr/>
        <a:lstStyle/>
        <a:p>
          <a:r>
            <a:rPr lang="en-US" dirty="0"/>
            <a:t>Reproductive Number, Thresholds, Equilibria</a:t>
          </a:r>
        </a:p>
      </dgm:t>
    </dgm:pt>
    <dgm:pt modelId="{AD8D3D15-0332-409E-AF41-BD1C7D5DE05A}" type="parTrans" cxnId="{CF61881B-AF64-49FA-9D9B-EC5CAACC7D9B}">
      <dgm:prSet/>
      <dgm:spPr/>
      <dgm:t>
        <a:bodyPr/>
        <a:lstStyle/>
        <a:p>
          <a:endParaRPr lang="en-US"/>
        </a:p>
      </dgm:t>
    </dgm:pt>
    <dgm:pt modelId="{5B1D7931-154E-4BE0-88D6-74585874E58A}" type="sibTrans" cxnId="{CF61881B-AF64-49FA-9D9B-EC5CAACC7D9B}">
      <dgm:prSet/>
      <dgm:spPr/>
      <dgm:t>
        <a:bodyPr/>
        <a:lstStyle/>
        <a:p>
          <a:endParaRPr lang="en-US"/>
        </a:p>
      </dgm:t>
    </dgm:pt>
    <dgm:pt modelId="{4D13EE09-9101-44FD-AE5D-B01F6BF7FE44}">
      <dgm:prSet/>
      <dgm:spPr/>
      <dgm:t>
        <a:bodyPr/>
        <a:lstStyle/>
        <a:p>
          <a:r>
            <a:rPr lang="en-US"/>
            <a:t>Lab: Dynamic Models in R</a:t>
          </a:r>
        </a:p>
      </dgm:t>
    </dgm:pt>
    <dgm:pt modelId="{2FD819F7-B992-4536-A3E0-3407732C43E2}" type="parTrans" cxnId="{47F8D605-5633-4568-83FC-F44DBACBD2C2}">
      <dgm:prSet/>
      <dgm:spPr/>
      <dgm:t>
        <a:bodyPr/>
        <a:lstStyle/>
        <a:p>
          <a:endParaRPr lang="en-US"/>
        </a:p>
      </dgm:t>
    </dgm:pt>
    <dgm:pt modelId="{6B0F8716-D924-48B6-B0E4-79B201C69BFB}" type="sibTrans" cxnId="{47F8D605-5633-4568-83FC-F44DBACBD2C2}">
      <dgm:prSet/>
      <dgm:spPr/>
      <dgm:t>
        <a:bodyPr/>
        <a:lstStyle/>
        <a:p>
          <a:endParaRPr lang="en-US"/>
        </a:p>
      </dgm:t>
    </dgm:pt>
    <dgm:pt modelId="{AC629ABA-B7DE-427E-8243-84A220B95F66}">
      <dgm:prSet/>
      <dgm:spPr/>
      <dgm:t>
        <a:bodyPr/>
        <a:lstStyle/>
        <a:p>
          <a:r>
            <a:rPr lang="en-US" dirty="0"/>
            <a:t>Heterogeneous mixing and temporal modeling</a:t>
          </a:r>
        </a:p>
      </dgm:t>
    </dgm:pt>
    <dgm:pt modelId="{D429D728-63DD-4690-A51C-AF44EC674CA1}" type="parTrans" cxnId="{2F330757-DC54-4746-8AC0-B92B20F8F8EA}">
      <dgm:prSet/>
      <dgm:spPr/>
      <dgm:t>
        <a:bodyPr/>
        <a:lstStyle/>
        <a:p>
          <a:endParaRPr lang="en-US"/>
        </a:p>
      </dgm:t>
    </dgm:pt>
    <dgm:pt modelId="{EA31FED9-BFD6-4F28-A50F-9D04CC759D68}" type="sibTrans" cxnId="{2F330757-DC54-4746-8AC0-B92B20F8F8EA}">
      <dgm:prSet/>
      <dgm:spPr/>
      <dgm:t>
        <a:bodyPr/>
        <a:lstStyle/>
        <a:p>
          <a:endParaRPr lang="en-US"/>
        </a:p>
      </dgm:t>
    </dgm:pt>
    <dgm:pt modelId="{5D1EC0D4-5F95-44C0-9676-065DFBEB2EBD}">
      <dgm:prSet/>
      <dgm:spPr/>
      <dgm:t>
        <a:bodyPr/>
        <a:lstStyle/>
        <a:p>
          <a:r>
            <a:rPr lang="en-US"/>
            <a:t>Emerging infections: takeoff, growth, extinction</a:t>
          </a:r>
        </a:p>
      </dgm:t>
    </dgm:pt>
    <dgm:pt modelId="{1CA36CF6-E42B-4E5B-98C8-9D9ACADAE6A1}" type="parTrans" cxnId="{169AA076-049C-4C3C-9470-880047885CB8}">
      <dgm:prSet/>
      <dgm:spPr/>
      <dgm:t>
        <a:bodyPr/>
        <a:lstStyle/>
        <a:p>
          <a:endParaRPr lang="en-US"/>
        </a:p>
      </dgm:t>
    </dgm:pt>
    <dgm:pt modelId="{0BD47185-9727-408A-9901-E25C42F87557}" type="sibTrans" cxnId="{169AA076-049C-4C3C-9470-880047885CB8}">
      <dgm:prSet/>
      <dgm:spPr/>
      <dgm:t>
        <a:bodyPr/>
        <a:lstStyle/>
        <a:p>
          <a:endParaRPr lang="en-US"/>
        </a:p>
      </dgm:t>
    </dgm:pt>
    <dgm:pt modelId="{EDE9185E-874D-4BBC-B8A0-7B9319083693}">
      <dgm:prSet/>
      <dgm:spPr/>
      <dgm:t>
        <a:bodyPr/>
        <a:lstStyle/>
        <a:p>
          <a:r>
            <a:rPr lang="en-US"/>
            <a:t>Lab: Emerging infections</a:t>
          </a:r>
        </a:p>
      </dgm:t>
    </dgm:pt>
    <dgm:pt modelId="{BCE9B7C8-79E7-46E0-BFCE-0F89F1F8919C}" type="parTrans" cxnId="{BD93D628-81B1-4EBE-8366-BB5FB66D5030}">
      <dgm:prSet/>
      <dgm:spPr/>
      <dgm:t>
        <a:bodyPr/>
        <a:lstStyle/>
        <a:p>
          <a:endParaRPr lang="en-US"/>
        </a:p>
      </dgm:t>
    </dgm:pt>
    <dgm:pt modelId="{2940E8DF-78F5-4FFF-87C2-CBE2ED5B1136}" type="sibTrans" cxnId="{BD93D628-81B1-4EBE-8366-BB5FB66D5030}">
      <dgm:prSet/>
      <dgm:spPr/>
      <dgm:t>
        <a:bodyPr/>
        <a:lstStyle/>
        <a:p>
          <a:endParaRPr lang="en-US"/>
        </a:p>
      </dgm:t>
    </dgm:pt>
    <dgm:pt modelId="{3F90BAE7-8F33-4811-8620-541EAC8CCD57}">
      <dgm:prSet/>
      <dgm:spPr/>
      <dgm:t>
        <a:bodyPr/>
        <a:lstStyle/>
        <a:p>
          <a:r>
            <a:rPr lang="en-US" dirty="0"/>
            <a:t>Vectors, zoonoses, &amp; environmental transmission</a:t>
          </a:r>
        </a:p>
      </dgm:t>
    </dgm:pt>
    <dgm:pt modelId="{31CA585A-9842-4320-98FC-E7ECCFC7FC6B}" type="parTrans" cxnId="{96C48C48-AD73-439E-9C45-4455DCCEC2B7}">
      <dgm:prSet/>
      <dgm:spPr/>
      <dgm:t>
        <a:bodyPr/>
        <a:lstStyle/>
        <a:p>
          <a:endParaRPr lang="en-US"/>
        </a:p>
      </dgm:t>
    </dgm:pt>
    <dgm:pt modelId="{D61D6E9E-264A-4E69-8C1E-814F661E7C2D}" type="sibTrans" cxnId="{96C48C48-AD73-439E-9C45-4455DCCEC2B7}">
      <dgm:prSet/>
      <dgm:spPr/>
      <dgm:t>
        <a:bodyPr/>
        <a:lstStyle/>
        <a:p>
          <a:endParaRPr lang="en-US"/>
        </a:p>
      </dgm:t>
    </dgm:pt>
    <dgm:pt modelId="{36E754CF-717E-4C71-A75E-7F46BF540592}">
      <dgm:prSet/>
      <dgm:spPr/>
      <dgm:t>
        <a:bodyPr/>
        <a:lstStyle/>
        <a:p>
          <a:r>
            <a:rPr lang="en-US"/>
            <a:t>Stochastic dynamics</a:t>
          </a:r>
        </a:p>
      </dgm:t>
    </dgm:pt>
    <dgm:pt modelId="{523181F3-81D4-4840-B552-4723A1D814A0}" type="parTrans" cxnId="{3F257AE9-6318-4E87-AC90-5D7E3A04588D}">
      <dgm:prSet/>
      <dgm:spPr/>
      <dgm:t>
        <a:bodyPr/>
        <a:lstStyle/>
        <a:p>
          <a:endParaRPr lang="en-US"/>
        </a:p>
      </dgm:t>
    </dgm:pt>
    <dgm:pt modelId="{FDEF1FE8-EFEA-4266-B807-796CFC114B82}" type="sibTrans" cxnId="{3F257AE9-6318-4E87-AC90-5D7E3A04588D}">
      <dgm:prSet/>
      <dgm:spPr/>
      <dgm:t>
        <a:bodyPr/>
        <a:lstStyle/>
        <a:p>
          <a:endParaRPr lang="en-US"/>
        </a:p>
      </dgm:t>
    </dgm:pt>
    <dgm:pt modelId="{0B0C9CE7-2498-4398-9FA7-4A8CA83DED80}">
      <dgm:prSet/>
      <dgm:spPr/>
      <dgm:t>
        <a:bodyPr/>
        <a:lstStyle/>
        <a:p>
          <a:r>
            <a:rPr lang="en-US"/>
            <a:t>Spatial models, networks</a:t>
          </a:r>
        </a:p>
      </dgm:t>
    </dgm:pt>
    <dgm:pt modelId="{563E8B4F-3012-48FA-877E-ED5D22AC64FA}" type="parTrans" cxnId="{9FF56B3D-C56A-4AEC-B290-9B2C33C25672}">
      <dgm:prSet/>
      <dgm:spPr/>
      <dgm:t>
        <a:bodyPr/>
        <a:lstStyle/>
        <a:p>
          <a:endParaRPr lang="en-US"/>
        </a:p>
      </dgm:t>
    </dgm:pt>
    <dgm:pt modelId="{3079668C-D2AB-4B1B-A932-CCE3C351D36D}" type="sibTrans" cxnId="{9FF56B3D-C56A-4AEC-B290-9B2C33C25672}">
      <dgm:prSet/>
      <dgm:spPr/>
      <dgm:t>
        <a:bodyPr/>
        <a:lstStyle/>
        <a:p>
          <a:endParaRPr lang="en-US"/>
        </a:p>
      </dgm:t>
    </dgm:pt>
    <dgm:pt modelId="{E3717D9A-C5BA-46D7-801E-61B47EB8790A}">
      <dgm:prSet/>
      <dgm:spPr/>
      <dgm:t>
        <a:bodyPr/>
        <a:lstStyle/>
        <a:p>
          <a:r>
            <a:rPr lang="en-US"/>
            <a:t>Interventions and sensitivity analyses</a:t>
          </a:r>
        </a:p>
      </dgm:t>
    </dgm:pt>
    <dgm:pt modelId="{2EDD9C15-C5C3-4D91-92E3-9D2EE79CEA52}" type="parTrans" cxnId="{FEB76F32-AA80-46C2-B378-F37BE29B1217}">
      <dgm:prSet/>
      <dgm:spPr/>
      <dgm:t>
        <a:bodyPr/>
        <a:lstStyle/>
        <a:p>
          <a:endParaRPr lang="en-US"/>
        </a:p>
      </dgm:t>
    </dgm:pt>
    <dgm:pt modelId="{94A8950B-451E-4456-865F-0FEB0543110C}" type="sibTrans" cxnId="{FEB76F32-AA80-46C2-B378-F37BE29B1217}">
      <dgm:prSet/>
      <dgm:spPr/>
      <dgm:t>
        <a:bodyPr/>
        <a:lstStyle/>
        <a:p>
          <a:endParaRPr lang="en-US"/>
        </a:p>
      </dgm:t>
    </dgm:pt>
    <dgm:pt modelId="{99EEF43A-CE15-4EC2-922C-C4A1711DDF6E}">
      <dgm:prSet/>
      <dgm:spPr/>
      <dgm:t>
        <a:bodyPr/>
        <a:lstStyle/>
        <a:p>
          <a:r>
            <a:rPr lang="en-US"/>
            <a:t>Lab: Interventions and sensitivity analyses </a:t>
          </a:r>
        </a:p>
      </dgm:t>
    </dgm:pt>
    <dgm:pt modelId="{3D21ECA0-9C40-4C90-8062-55ABDCA2A8FC}" type="parTrans" cxnId="{86467004-F14D-455A-B692-329BFD60B345}">
      <dgm:prSet/>
      <dgm:spPr/>
      <dgm:t>
        <a:bodyPr/>
        <a:lstStyle/>
        <a:p>
          <a:endParaRPr lang="en-US"/>
        </a:p>
      </dgm:t>
    </dgm:pt>
    <dgm:pt modelId="{0CCA6D27-97A5-4843-9A84-994BDF565F00}" type="sibTrans" cxnId="{86467004-F14D-455A-B692-329BFD60B345}">
      <dgm:prSet/>
      <dgm:spPr/>
      <dgm:t>
        <a:bodyPr/>
        <a:lstStyle/>
        <a:p>
          <a:endParaRPr lang="en-US"/>
        </a:p>
      </dgm:t>
    </dgm:pt>
    <dgm:pt modelId="{876936C3-8F14-4FA3-9961-4475E5864743}">
      <dgm:prSet/>
      <dgm:spPr/>
      <dgm:t>
        <a:bodyPr/>
        <a:lstStyle/>
        <a:p>
          <a:r>
            <a:rPr lang="en-US"/>
            <a:t>Competition and evolutionary models</a:t>
          </a:r>
        </a:p>
      </dgm:t>
    </dgm:pt>
    <dgm:pt modelId="{669135E1-B964-47F7-8FFA-B980E2662E60}" type="parTrans" cxnId="{63F3A72A-B71D-4BCD-8B39-B7289D30C840}">
      <dgm:prSet/>
      <dgm:spPr/>
      <dgm:t>
        <a:bodyPr/>
        <a:lstStyle/>
        <a:p>
          <a:endParaRPr lang="en-US"/>
        </a:p>
      </dgm:t>
    </dgm:pt>
    <dgm:pt modelId="{FD6D70C9-F6E2-4A06-AB43-83D3C21A6584}" type="sibTrans" cxnId="{63F3A72A-B71D-4BCD-8B39-B7289D30C840}">
      <dgm:prSet/>
      <dgm:spPr/>
      <dgm:t>
        <a:bodyPr/>
        <a:lstStyle/>
        <a:p>
          <a:endParaRPr lang="en-US"/>
        </a:p>
      </dgm:t>
    </dgm:pt>
    <dgm:pt modelId="{AA80E1FB-E2A7-4EA4-BFE7-888AF0B828CD}">
      <dgm:prSet/>
      <dgm:spPr/>
      <dgm:t>
        <a:bodyPr/>
        <a:lstStyle/>
        <a:p>
          <a:r>
            <a:rPr lang="en-US"/>
            <a:t>Within host evolution</a:t>
          </a:r>
        </a:p>
      </dgm:t>
    </dgm:pt>
    <dgm:pt modelId="{5E8067D3-8F3E-4F38-AD57-14CD811AABC3}" type="parTrans" cxnId="{C5F88823-880E-4946-9988-63F4B20F5110}">
      <dgm:prSet/>
      <dgm:spPr/>
      <dgm:t>
        <a:bodyPr/>
        <a:lstStyle/>
        <a:p>
          <a:endParaRPr lang="en-US"/>
        </a:p>
      </dgm:t>
    </dgm:pt>
    <dgm:pt modelId="{53BCD97F-19CF-4FB4-9A5D-33D18D60D1CB}" type="sibTrans" cxnId="{C5F88823-880E-4946-9988-63F4B20F5110}">
      <dgm:prSet/>
      <dgm:spPr/>
      <dgm:t>
        <a:bodyPr/>
        <a:lstStyle/>
        <a:p>
          <a:endParaRPr lang="en-US"/>
        </a:p>
      </dgm:t>
    </dgm:pt>
    <dgm:pt modelId="{1499B1EA-5C2C-47A3-891E-B87333E6519B}">
      <dgm:prSet/>
      <dgm:spPr/>
      <dgm:t>
        <a:bodyPr/>
        <a:lstStyle/>
        <a:p>
          <a:r>
            <a:rPr lang="en-US"/>
            <a:t>Lab on Parameterization, calibration, and uncertainty</a:t>
          </a:r>
        </a:p>
      </dgm:t>
    </dgm:pt>
    <dgm:pt modelId="{BF790ECA-D1D8-4154-A6E9-861412B0D32E}" type="parTrans" cxnId="{41B53338-36A8-448B-AE91-78F7A9DEC35D}">
      <dgm:prSet/>
      <dgm:spPr/>
      <dgm:t>
        <a:bodyPr/>
        <a:lstStyle/>
        <a:p>
          <a:endParaRPr lang="en-US"/>
        </a:p>
      </dgm:t>
    </dgm:pt>
    <dgm:pt modelId="{C7FBCD56-D4AB-4A4C-BA7B-8AB694D911B4}" type="sibTrans" cxnId="{41B53338-36A8-448B-AE91-78F7A9DEC35D}">
      <dgm:prSet/>
      <dgm:spPr/>
      <dgm:t>
        <a:bodyPr/>
        <a:lstStyle/>
        <a:p>
          <a:endParaRPr lang="en-US"/>
        </a:p>
      </dgm:t>
    </dgm:pt>
    <dgm:pt modelId="{E8464ED5-91F2-49DE-B311-468A5B02BFC1}">
      <dgm:prSet/>
      <dgm:spPr/>
      <dgm:t>
        <a:bodyPr/>
        <a:lstStyle/>
        <a:p>
          <a:r>
            <a:rPr lang="en-US"/>
            <a:t>Health policy and economic evaluation models</a:t>
          </a:r>
        </a:p>
      </dgm:t>
    </dgm:pt>
    <dgm:pt modelId="{6D09448B-B992-4C82-88EA-CB72A97B3B7C}" type="parTrans" cxnId="{4BCF5CF1-5171-46F2-973B-4875BBF6E8D3}">
      <dgm:prSet/>
      <dgm:spPr/>
      <dgm:t>
        <a:bodyPr/>
        <a:lstStyle/>
        <a:p>
          <a:endParaRPr lang="en-US"/>
        </a:p>
      </dgm:t>
    </dgm:pt>
    <dgm:pt modelId="{CCC04FCC-7E5F-4355-8304-60A4956E3549}" type="sibTrans" cxnId="{4BCF5CF1-5171-46F2-973B-4875BBF6E8D3}">
      <dgm:prSet/>
      <dgm:spPr/>
      <dgm:t>
        <a:bodyPr/>
        <a:lstStyle/>
        <a:p>
          <a:endParaRPr lang="en-US"/>
        </a:p>
      </dgm:t>
    </dgm:pt>
    <dgm:pt modelId="{FB3263D9-28D3-4CAB-9112-981F3A809271}">
      <dgm:prSet/>
      <dgm:spPr/>
      <dgm:t>
        <a:bodyPr/>
        <a:lstStyle/>
        <a:p>
          <a:r>
            <a:rPr lang="en-US"/>
            <a:t>Uses and abuses of models</a:t>
          </a:r>
        </a:p>
      </dgm:t>
    </dgm:pt>
    <dgm:pt modelId="{6B2063BA-D391-46D5-8A75-89780112C929}" type="parTrans" cxnId="{D1B22FFF-D4AB-4392-831E-C4DCE3416B37}">
      <dgm:prSet/>
      <dgm:spPr/>
      <dgm:t>
        <a:bodyPr/>
        <a:lstStyle/>
        <a:p>
          <a:endParaRPr lang="en-US"/>
        </a:p>
      </dgm:t>
    </dgm:pt>
    <dgm:pt modelId="{EEEE26D4-955B-47E9-82D7-F20870DDB7B0}" type="sibTrans" cxnId="{D1B22FFF-D4AB-4392-831E-C4DCE3416B37}">
      <dgm:prSet/>
      <dgm:spPr/>
      <dgm:t>
        <a:bodyPr/>
        <a:lstStyle/>
        <a:p>
          <a:endParaRPr lang="en-US"/>
        </a:p>
      </dgm:t>
    </dgm:pt>
    <dgm:pt modelId="{33FBE06F-F57C-4F65-984D-6EE6387F245C}" type="pres">
      <dgm:prSet presAssocID="{EAFD7787-98A0-425E-9463-1272C6C34290}" presName="Name0" presStyleCnt="0">
        <dgm:presLayoutVars>
          <dgm:dir/>
          <dgm:resizeHandles val="exact"/>
        </dgm:presLayoutVars>
      </dgm:prSet>
      <dgm:spPr/>
    </dgm:pt>
    <dgm:pt modelId="{2FF09B00-A03F-4010-BB11-28D242B22190}" type="pres">
      <dgm:prSet presAssocID="{F13A3D9D-AB50-46BB-9BF4-FE2E34FC5E0A}" presName="node" presStyleLbl="node1" presStyleIdx="0" presStyleCnt="17">
        <dgm:presLayoutVars>
          <dgm:bulletEnabled val="1"/>
        </dgm:presLayoutVars>
      </dgm:prSet>
      <dgm:spPr/>
    </dgm:pt>
    <dgm:pt modelId="{2355E624-741B-4125-9B2B-61D6C06DABD6}" type="pres">
      <dgm:prSet presAssocID="{932ADFE7-6F4D-4034-9A7F-48E22F1728AE}" presName="sibTrans" presStyleLbl="sibTrans1D1" presStyleIdx="0" presStyleCnt="16"/>
      <dgm:spPr/>
    </dgm:pt>
    <dgm:pt modelId="{0834CED2-DEEA-4769-B19C-2BDF9A4D3953}" type="pres">
      <dgm:prSet presAssocID="{932ADFE7-6F4D-4034-9A7F-48E22F1728AE}" presName="connectorText" presStyleLbl="sibTrans1D1" presStyleIdx="0" presStyleCnt="16"/>
      <dgm:spPr/>
    </dgm:pt>
    <dgm:pt modelId="{25D9CB0A-21B0-42F1-9E08-5C02C2B4DE47}" type="pres">
      <dgm:prSet presAssocID="{8DA87372-ABFC-4AF7-B0B8-84E78F34302D}" presName="node" presStyleLbl="node1" presStyleIdx="1" presStyleCnt="17">
        <dgm:presLayoutVars>
          <dgm:bulletEnabled val="1"/>
        </dgm:presLayoutVars>
      </dgm:prSet>
      <dgm:spPr/>
    </dgm:pt>
    <dgm:pt modelId="{0F772A5A-3333-4085-B2E4-58F8EE18A799}" type="pres">
      <dgm:prSet presAssocID="{10BF47B8-D1D6-49BF-BB0A-62B444DE482A}" presName="sibTrans" presStyleLbl="sibTrans1D1" presStyleIdx="1" presStyleCnt="16"/>
      <dgm:spPr/>
    </dgm:pt>
    <dgm:pt modelId="{8A3981C8-E812-47BD-870A-9B9A03DC71BF}" type="pres">
      <dgm:prSet presAssocID="{10BF47B8-D1D6-49BF-BB0A-62B444DE482A}" presName="connectorText" presStyleLbl="sibTrans1D1" presStyleIdx="1" presStyleCnt="16"/>
      <dgm:spPr/>
    </dgm:pt>
    <dgm:pt modelId="{52F166E0-DEDC-401C-A29A-70A2CBE192A1}" type="pres">
      <dgm:prSet presAssocID="{36EAB861-7345-40FB-B992-E8BED8E2832C}" presName="node" presStyleLbl="node1" presStyleIdx="2" presStyleCnt="17">
        <dgm:presLayoutVars>
          <dgm:bulletEnabled val="1"/>
        </dgm:presLayoutVars>
      </dgm:prSet>
      <dgm:spPr/>
    </dgm:pt>
    <dgm:pt modelId="{89E6E13B-E4A9-4637-BA59-D0E768C044E4}" type="pres">
      <dgm:prSet presAssocID="{5B1D7931-154E-4BE0-88D6-74585874E58A}" presName="sibTrans" presStyleLbl="sibTrans1D1" presStyleIdx="2" presStyleCnt="16"/>
      <dgm:spPr/>
    </dgm:pt>
    <dgm:pt modelId="{2B652AB0-EDAE-4087-83F7-CE7825DD469C}" type="pres">
      <dgm:prSet presAssocID="{5B1D7931-154E-4BE0-88D6-74585874E58A}" presName="connectorText" presStyleLbl="sibTrans1D1" presStyleIdx="2" presStyleCnt="16"/>
      <dgm:spPr/>
    </dgm:pt>
    <dgm:pt modelId="{5188B441-24AA-4A2D-98E6-FA48B7E945A4}" type="pres">
      <dgm:prSet presAssocID="{4D13EE09-9101-44FD-AE5D-B01F6BF7FE44}" presName="node" presStyleLbl="node1" presStyleIdx="3" presStyleCnt="17">
        <dgm:presLayoutVars>
          <dgm:bulletEnabled val="1"/>
        </dgm:presLayoutVars>
      </dgm:prSet>
      <dgm:spPr/>
    </dgm:pt>
    <dgm:pt modelId="{499C1554-C68C-4EAA-8161-86A176F6BF96}" type="pres">
      <dgm:prSet presAssocID="{6B0F8716-D924-48B6-B0E4-79B201C69BFB}" presName="sibTrans" presStyleLbl="sibTrans1D1" presStyleIdx="3" presStyleCnt="16"/>
      <dgm:spPr/>
    </dgm:pt>
    <dgm:pt modelId="{E167D866-BAD7-4A65-B0A5-E6CE92DF1765}" type="pres">
      <dgm:prSet presAssocID="{6B0F8716-D924-48B6-B0E4-79B201C69BFB}" presName="connectorText" presStyleLbl="sibTrans1D1" presStyleIdx="3" presStyleCnt="16"/>
      <dgm:spPr/>
    </dgm:pt>
    <dgm:pt modelId="{1CA9474E-0234-48FB-9316-143DF698BD6F}" type="pres">
      <dgm:prSet presAssocID="{AC629ABA-B7DE-427E-8243-84A220B95F66}" presName="node" presStyleLbl="node1" presStyleIdx="4" presStyleCnt="17">
        <dgm:presLayoutVars>
          <dgm:bulletEnabled val="1"/>
        </dgm:presLayoutVars>
      </dgm:prSet>
      <dgm:spPr/>
    </dgm:pt>
    <dgm:pt modelId="{EDCB3963-2BE8-4DA7-A7D9-63A657FE706E}" type="pres">
      <dgm:prSet presAssocID="{EA31FED9-BFD6-4F28-A50F-9D04CC759D68}" presName="sibTrans" presStyleLbl="sibTrans1D1" presStyleIdx="4" presStyleCnt="16"/>
      <dgm:spPr/>
    </dgm:pt>
    <dgm:pt modelId="{F31331E5-3B92-4116-B981-B5B030015F46}" type="pres">
      <dgm:prSet presAssocID="{EA31FED9-BFD6-4F28-A50F-9D04CC759D68}" presName="connectorText" presStyleLbl="sibTrans1D1" presStyleIdx="4" presStyleCnt="16"/>
      <dgm:spPr/>
    </dgm:pt>
    <dgm:pt modelId="{27225D10-48E5-43BE-8EC3-01C7D8A2A0F2}" type="pres">
      <dgm:prSet presAssocID="{5D1EC0D4-5F95-44C0-9676-065DFBEB2EBD}" presName="node" presStyleLbl="node1" presStyleIdx="5" presStyleCnt="17">
        <dgm:presLayoutVars>
          <dgm:bulletEnabled val="1"/>
        </dgm:presLayoutVars>
      </dgm:prSet>
      <dgm:spPr/>
    </dgm:pt>
    <dgm:pt modelId="{6E818139-9123-4EA5-8A4E-FA9BD36A6C65}" type="pres">
      <dgm:prSet presAssocID="{0BD47185-9727-408A-9901-E25C42F87557}" presName="sibTrans" presStyleLbl="sibTrans1D1" presStyleIdx="5" presStyleCnt="16"/>
      <dgm:spPr/>
    </dgm:pt>
    <dgm:pt modelId="{7DF9971B-0F8D-4BB9-86E2-7DE6DCE76C19}" type="pres">
      <dgm:prSet presAssocID="{0BD47185-9727-408A-9901-E25C42F87557}" presName="connectorText" presStyleLbl="sibTrans1D1" presStyleIdx="5" presStyleCnt="16"/>
      <dgm:spPr/>
    </dgm:pt>
    <dgm:pt modelId="{7CF14C94-F87F-45FF-87B1-C032896F1BC2}" type="pres">
      <dgm:prSet presAssocID="{EDE9185E-874D-4BBC-B8A0-7B9319083693}" presName="node" presStyleLbl="node1" presStyleIdx="6" presStyleCnt="17">
        <dgm:presLayoutVars>
          <dgm:bulletEnabled val="1"/>
        </dgm:presLayoutVars>
      </dgm:prSet>
      <dgm:spPr/>
    </dgm:pt>
    <dgm:pt modelId="{6BA7F1C3-76FA-4FA7-A480-D508D040E681}" type="pres">
      <dgm:prSet presAssocID="{2940E8DF-78F5-4FFF-87C2-CBE2ED5B1136}" presName="sibTrans" presStyleLbl="sibTrans1D1" presStyleIdx="6" presStyleCnt="16"/>
      <dgm:spPr/>
    </dgm:pt>
    <dgm:pt modelId="{74F25CB8-0460-488E-B2CE-AED2BDD57BF0}" type="pres">
      <dgm:prSet presAssocID="{2940E8DF-78F5-4FFF-87C2-CBE2ED5B1136}" presName="connectorText" presStyleLbl="sibTrans1D1" presStyleIdx="6" presStyleCnt="16"/>
      <dgm:spPr/>
    </dgm:pt>
    <dgm:pt modelId="{6DBFD550-83C3-49B8-BE3D-88ADD5F05FEA}" type="pres">
      <dgm:prSet presAssocID="{3F90BAE7-8F33-4811-8620-541EAC8CCD57}" presName="node" presStyleLbl="node1" presStyleIdx="7" presStyleCnt="17">
        <dgm:presLayoutVars>
          <dgm:bulletEnabled val="1"/>
        </dgm:presLayoutVars>
      </dgm:prSet>
      <dgm:spPr/>
    </dgm:pt>
    <dgm:pt modelId="{3A07C841-72F0-4250-8111-86615B9C4CA4}" type="pres">
      <dgm:prSet presAssocID="{D61D6E9E-264A-4E69-8C1E-814F661E7C2D}" presName="sibTrans" presStyleLbl="sibTrans1D1" presStyleIdx="7" presStyleCnt="16"/>
      <dgm:spPr/>
    </dgm:pt>
    <dgm:pt modelId="{DCB7A635-A265-4570-97CC-EAD3C4CE6F09}" type="pres">
      <dgm:prSet presAssocID="{D61D6E9E-264A-4E69-8C1E-814F661E7C2D}" presName="connectorText" presStyleLbl="sibTrans1D1" presStyleIdx="7" presStyleCnt="16"/>
      <dgm:spPr/>
    </dgm:pt>
    <dgm:pt modelId="{EE07531E-EBD2-40CB-9770-130D52CBFE6E}" type="pres">
      <dgm:prSet presAssocID="{36E754CF-717E-4C71-A75E-7F46BF540592}" presName="node" presStyleLbl="node1" presStyleIdx="8" presStyleCnt="17">
        <dgm:presLayoutVars>
          <dgm:bulletEnabled val="1"/>
        </dgm:presLayoutVars>
      </dgm:prSet>
      <dgm:spPr/>
    </dgm:pt>
    <dgm:pt modelId="{731E08D6-37AA-4571-89AF-2EA5621A630B}" type="pres">
      <dgm:prSet presAssocID="{FDEF1FE8-EFEA-4266-B807-796CFC114B82}" presName="sibTrans" presStyleLbl="sibTrans1D1" presStyleIdx="8" presStyleCnt="16"/>
      <dgm:spPr/>
    </dgm:pt>
    <dgm:pt modelId="{F2101693-D049-4C35-82D2-CD9D79D4731A}" type="pres">
      <dgm:prSet presAssocID="{FDEF1FE8-EFEA-4266-B807-796CFC114B82}" presName="connectorText" presStyleLbl="sibTrans1D1" presStyleIdx="8" presStyleCnt="16"/>
      <dgm:spPr/>
    </dgm:pt>
    <dgm:pt modelId="{9B1912C2-E1CF-4051-AE6C-E6AC579FEC2D}" type="pres">
      <dgm:prSet presAssocID="{0B0C9CE7-2498-4398-9FA7-4A8CA83DED80}" presName="node" presStyleLbl="node1" presStyleIdx="9" presStyleCnt="17">
        <dgm:presLayoutVars>
          <dgm:bulletEnabled val="1"/>
        </dgm:presLayoutVars>
      </dgm:prSet>
      <dgm:spPr/>
    </dgm:pt>
    <dgm:pt modelId="{B3B2B9B5-8866-4998-A4B8-737F762C2618}" type="pres">
      <dgm:prSet presAssocID="{3079668C-D2AB-4B1B-A932-CCE3C351D36D}" presName="sibTrans" presStyleLbl="sibTrans1D1" presStyleIdx="9" presStyleCnt="16"/>
      <dgm:spPr/>
    </dgm:pt>
    <dgm:pt modelId="{86B5669F-D7E2-4947-8060-CB0028F26C76}" type="pres">
      <dgm:prSet presAssocID="{3079668C-D2AB-4B1B-A932-CCE3C351D36D}" presName="connectorText" presStyleLbl="sibTrans1D1" presStyleIdx="9" presStyleCnt="16"/>
      <dgm:spPr/>
    </dgm:pt>
    <dgm:pt modelId="{235A7C18-EF72-4CC0-A9FA-968B5D12691A}" type="pres">
      <dgm:prSet presAssocID="{E3717D9A-C5BA-46D7-801E-61B47EB8790A}" presName="node" presStyleLbl="node1" presStyleIdx="10" presStyleCnt="17">
        <dgm:presLayoutVars>
          <dgm:bulletEnabled val="1"/>
        </dgm:presLayoutVars>
      </dgm:prSet>
      <dgm:spPr/>
    </dgm:pt>
    <dgm:pt modelId="{C33C8E13-4745-4CE1-A244-5F8C2BB2D68F}" type="pres">
      <dgm:prSet presAssocID="{94A8950B-451E-4456-865F-0FEB0543110C}" presName="sibTrans" presStyleLbl="sibTrans1D1" presStyleIdx="10" presStyleCnt="16"/>
      <dgm:spPr/>
    </dgm:pt>
    <dgm:pt modelId="{C6696659-0678-4FC5-A229-E8C309632A67}" type="pres">
      <dgm:prSet presAssocID="{94A8950B-451E-4456-865F-0FEB0543110C}" presName="connectorText" presStyleLbl="sibTrans1D1" presStyleIdx="10" presStyleCnt="16"/>
      <dgm:spPr/>
    </dgm:pt>
    <dgm:pt modelId="{627FDB46-35B9-465E-920E-EE2F59C93157}" type="pres">
      <dgm:prSet presAssocID="{99EEF43A-CE15-4EC2-922C-C4A1711DDF6E}" presName="node" presStyleLbl="node1" presStyleIdx="11" presStyleCnt="17">
        <dgm:presLayoutVars>
          <dgm:bulletEnabled val="1"/>
        </dgm:presLayoutVars>
      </dgm:prSet>
      <dgm:spPr/>
    </dgm:pt>
    <dgm:pt modelId="{522BC0D9-9BD0-439D-9DA8-9267026CCDDB}" type="pres">
      <dgm:prSet presAssocID="{0CCA6D27-97A5-4843-9A84-994BDF565F00}" presName="sibTrans" presStyleLbl="sibTrans1D1" presStyleIdx="11" presStyleCnt="16"/>
      <dgm:spPr/>
    </dgm:pt>
    <dgm:pt modelId="{0E0DCF7E-8F13-4CF9-994E-A9298CED8B55}" type="pres">
      <dgm:prSet presAssocID="{0CCA6D27-97A5-4843-9A84-994BDF565F00}" presName="connectorText" presStyleLbl="sibTrans1D1" presStyleIdx="11" presStyleCnt="16"/>
      <dgm:spPr/>
    </dgm:pt>
    <dgm:pt modelId="{4D02FC74-A11D-4C42-8317-0910A4B7276F}" type="pres">
      <dgm:prSet presAssocID="{876936C3-8F14-4FA3-9961-4475E5864743}" presName="node" presStyleLbl="node1" presStyleIdx="12" presStyleCnt="17">
        <dgm:presLayoutVars>
          <dgm:bulletEnabled val="1"/>
        </dgm:presLayoutVars>
      </dgm:prSet>
      <dgm:spPr/>
    </dgm:pt>
    <dgm:pt modelId="{F2B5D056-EFFB-4D32-94E0-91FAC50BF20F}" type="pres">
      <dgm:prSet presAssocID="{FD6D70C9-F6E2-4A06-AB43-83D3C21A6584}" presName="sibTrans" presStyleLbl="sibTrans1D1" presStyleIdx="12" presStyleCnt="16"/>
      <dgm:spPr/>
    </dgm:pt>
    <dgm:pt modelId="{22C65A11-DBC5-4E4A-84CA-CF64B4B031A5}" type="pres">
      <dgm:prSet presAssocID="{FD6D70C9-F6E2-4A06-AB43-83D3C21A6584}" presName="connectorText" presStyleLbl="sibTrans1D1" presStyleIdx="12" presStyleCnt="16"/>
      <dgm:spPr/>
    </dgm:pt>
    <dgm:pt modelId="{45753E0F-163E-4AA8-9277-D0871F6DF653}" type="pres">
      <dgm:prSet presAssocID="{AA80E1FB-E2A7-4EA4-BFE7-888AF0B828CD}" presName="node" presStyleLbl="node1" presStyleIdx="13" presStyleCnt="17">
        <dgm:presLayoutVars>
          <dgm:bulletEnabled val="1"/>
        </dgm:presLayoutVars>
      </dgm:prSet>
      <dgm:spPr/>
    </dgm:pt>
    <dgm:pt modelId="{DD35C2B4-4A6B-40B5-95BD-62D5F209025F}" type="pres">
      <dgm:prSet presAssocID="{53BCD97F-19CF-4FB4-9A5D-33D18D60D1CB}" presName="sibTrans" presStyleLbl="sibTrans1D1" presStyleIdx="13" presStyleCnt="16"/>
      <dgm:spPr/>
    </dgm:pt>
    <dgm:pt modelId="{5FFFAF5B-B256-4F07-84D7-ECAB32C17939}" type="pres">
      <dgm:prSet presAssocID="{53BCD97F-19CF-4FB4-9A5D-33D18D60D1CB}" presName="connectorText" presStyleLbl="sibTrans1D1" presStyleIdx="13" presStyleCnt="16"/>
      <dgm:spPr/>
    </dgm:pt>
    <dgm:pt modelId="{FBE4F787-4AB1-4A84-88FA-E46968E3C8FE}" type="pres">
      <dgm:prSet presAssocID="{1499B1EA-5C2C-47A3-891E-B87333E6519B}" presName="node" presStyleLbl="node1" presStyleIdx="14" presStyleCnt="17">
        <dgm:presLayoutVars>
          <dgm:bulletEnabled val="1"/>
        </dgm:presLayoutVars>
      </dgm:prSet>
      <dgm:spPr/>
    </dgm:pt>
    <dgm:pt modelId="{EDFBA90A-4888-47B8-8D0A-B0BB79CC4A51}" type="pres">
      <dgm:prSet presAssocID="{C7FBCD56-D4AB-4A4C-BA7B-8AB694D911B4}" presName="sibTrans" presStyleLbl="sibTrans1D1" presStyleIdx="14" presStyleCnt="16"/>
      <dgm:spPr/>
    </dgm:pt>
    <dgm:pt modelId="{D50494DB-EC6D-4623-A914-29241B77C816}" type="pres">
      <dgm:prSet presAssocID="{C7FBCD56-D4AB-4A4C-BA7B-8AB694D911B4}" presName="connectorText" presStyleLbl="sibTrans1D1" presStyleIdx="14" presStyleCnt="16"/>
      <dgm:spPr/>
    </dgm:pt>
    <dgm:pt modelId="{2E873A18-3BB8-4867-B4EC-CD4D6914386C}" type="pres">
      <dgm:prSet presAssocID="{E8464ED5-91F2-49DE-B311-468A5B02BFC1}" presName="node" presStyleLbl="node1" presStyleIdx="15" presStyleCnt="17">
        <dgm:presLayoutVars>
          <dgm:bulletEnabled val="1"/>
        </dgm:presLayoutVars>
      </dgm:prSet>
      <dgm:spPr/>
    </dgm:pt>
    <dgm:pt modelId="{9168A32A-329B-4436-A4E8-1968BCAE95A6}" type="pres">
      <dgm:prSet presAssocID="{CCC04FCC-7E5F-4355-8304-60A4956E3549}" presName="sibTrans" presStyleLbl="sibTrans1D1" presStyleIdx="15" presStyleCnt="16"/>
      <dgm:spPr/>
    </dgm:pt>
    <dgm:pt modelId="{01144ABE-4EBB-4545-B3F3-A8B5B606012B}" type="pres">
      <dgm:prSet presAssocID="{CCC04FCC-7E5F-4355-8304-60A4956E3549}" presName="connectorText" presStyleLbl="sibTrans1D1" presStyleIdx="15" presStyleCnt="16"/>
      <dgm:spPr/>
    </dgm:pt>
    <dgm:pt modelId="{AF09C222-1D99-4F9B-882C-509DBA6E7A14}" type="pres">
      <dgm:prSet presAssocID="{FB3263D9-28D3-4CAB-9112-981F3A809271}" presName="node" presStyleLbl="node1" presStyleIdx="16" presStyleCnt="17">
        <dgm:presLayoutVars>
          <dgm:bulletEnabled val="1"/>
        </dgm:presLayoutVars>
      </dgm:prSet>
      <dgm:spPr/>
    </dgm:pt>
  </dgm:ptLst>
  <dgm:cxnLst>
    <dgm:cxn modelId="{86467004-F14D-455A-B692-329BFD60B345}" srcId="{EAFD7787-98A0-425E-9463-1272C6C34290}" destId="{99EEF43A-CE15-4EC2-922C-C4A1711DDF6E}" srcOrd="11" destOrd="0" parTransId="{3D21ECA0-9C40-4C90-8062-55ABDCA2A8FC}" sibTransId="{0CCA6D27-97A5-4843-9A84-994BDF565F00}"/>
    <dgm:cxn modelId="{47F8D605-5633-4568-83FC-F44DBACBD2C2}" srcId="{EAFD7787-98A0-425E-9463-1272C6C34290}" destId="{4D13EE09-9101-44FD-AE5D-B01F6BF7FE44}" srcOrd="3" destOrd="0" parTransId="{2FD819F7-B992-4536-A3E0-3407732C43E2}" sibTransId="{6B0F8716-D924-48B6-B0E4-79B201C69BFB}"/>
    <dgm:cxn modelId="{C8A26B08-8B7E-429B-83E3-3FF432A1AD6E}" type="presOf" srcId="{6B0F8716-D924-48B6-B0E4-79B201C69BFB}" destId="{E167D866-BAD7-4A65-B0A5-E6CE92DF1765}" srcOrd="1" destOrd="0" presId="urn:microsoft.com/office/officeart/2016/7/layout/RepeatingBendingProcessNew"/>
    <dgm:cxn modelId="{1F84E00F-FDE2-4C80-8C31-EA8307497A5E}" type="presOf" srcId="{CCC04FCC-7E5F-4355-8304-60A4956E3549}" destId="{01144ABE-4EBB-4545-B3F3-A8B5B606012B}" srcOrd="1" destOrd="0" presId="urn:microsoft.com/office/officeart/2016/7/layout/RepeatingBendingProcessNew"/>
    <dgm:cxn modelId="{8B735714-9E0F-4F8A-B7F5-5F17933F8137}" type="presOf" srcId="{932ADFE7-6F4D-4034-9A7F-48E22F1728AE}" destId="{0834CED2-DEEA-4769-B19C-2BDF9A4D3953}" srcOrd="1" destOrd="0" presId="urn:microsoft.com/office/officeart/2016/7/layout/RepeatingBendingProcessNew"/>
    <dgm:cxn modelId="{56E3AB14-2539-4A40-BC39-75EB7D3BE7A4}" type="presOf" srcId="{FDEF1FE8-EFEA-4266-B807-796CFC114B82}" destId="{731E08D6-37AA-4571-89AF-2EA5621A630B}" srcOrd="0" destOrd="0" presId="urn:microsoft.com/office/officeart/2016/7/layout/RepeatingBendingProcessNew"/>
    <dgm:cxn modelId="{3F33831A-4503-4DA9-AA26-D5F435FC742F}" type="presOf" srcId="{F13A3D9D-AB50-46BB-9BF4-FE2E34FC5E0A}" destId="{2FF09B00-A03F-4010-BB11-28D242B22190}" srcOrd="0" destOrd="0" presId="urn:microsoft.com/office/officeart/2016/7/layout/RepeatingBendingProcessNew"/>
    <dgm:cxn modelId="{CF61881B-AF64-49FA-9D9B-EC5CAACC7D9B}" srcId="{EAFD7787-98A0-425E-9463-1272C6C34290}" destId="{36EAB861-7345-40FB-B992-E8BED8E2832C}" srcOrd="2" destOrd="0" parTransId="{AD8D3D15-0332-409E-AF41-BD1C7D5DE05A}" sibTransId="{5B1D7931-154E-4BE0-88D6-74585874E58A}"/>
    <dgm:cxn modelId="{C5F88823-880E-4946-9988-63F4B20F5110}" srcId="{EAFD7787-98A0-425E-9463-1272C6C34290}" destId="{AA80E1FB-E2A7-4EA4-BFE7-888AF0B828CD}" srcOrd="13" destOrd="0" parTransId="{5E8067D3-8F3E-4F38-AD57-14CD811AABC3}" sibTransId="{53BCD97F-19CF-4FB4-9A5D-33D18D60D1CB}"/>
    <dgm:cxn modelId="{9F7E8624-0BA1-41CE-A32B-B1CB768584D7}" type="presOf" srcId="{EDE9185E-874D-4BBC-B8A0-7B9319083693}" destId="{7CF14C94-F87F-45FF-87B1-C032896F1BC2}" srcOrd="0" destOrd="0" presId="urn:microsoft.com/office/officeart/2016/7/layout/RepeatingBendingProcessNew"/>
    <dgm:cxn modelId="{CDB75226-811D-434C-8074-13A91A2620B6}" type="presOf" srcId="{D61D6E9E-264A-4E69-8C1E-814F661E7C2D}" destId="{3A07C841-72F0-4250-8111-86615B9C4CA4}" srcOrd="0" destOrd="0" presId="urn:microsoft.com/office/officeart/2016/7/layout/RepeatingBendingProcessNew"/>
    <dgm:cxn modelId="{9238A527-53D7-489C-8987-5FF1EB22F4F0}" type="presOf" srcId="{FB3263D9-28D3-4CAB-9112-981F3A809271}" destId="{AF09C222-1D99-4F9B-882C-509DBA6E7A14}" srcOrd="0" destOrd="0" presId="urn:microsoft.com/office/officeart/2016/7/layout/RepeatingBendingProcessNew"/>
    <dgm:cxn modelId="{BD93D628-81B1-4EBE-8366-BB5FB66D5030}" srcId="{EAFD7787-98A0-425E-9463-1272C6C34290}" destId="{EDE9185E-874D-4BBC-B8A0-7B9319083693}" srcOrd="6" destOrd="0" parTransId="{BCE9B7C8-79E7-46E0-BFCE-0F89F1F8919C}" sibTransId="{2940E8DF-78F5-4FFF-87C2-CBE2ED5B1136}"/>
    <dgm:cxn modelId="{63F3A72A-B71D-4BCD-8B39-B7289D30C840}" srcId="{EAFD7787-98A0-425E-9463-1272C6C34290}" destId="{876936C3-8F14-4FA3-9961-4475E5864743}" srcOrd="12" destOrd="0" parTransId="{669135E1-B964-47F7-8FFA-B980E2662E60}" sibTransId="{FD6D70C9-F6E2-4A06-AB43-83D3C21A6584}"/>
    <dgm:cxn modelId="{C730D92C-8413-4219-A2DE-062F962503D9}" type="presOf" srcId="{FDEF1FE8-EFEA-4266-B807-796CFC114B82}" destId="{F2101693-D049-4C35-82D2-CD9D79D4731A}" srcOrd="1" destOrd="0" presId="urn:microsoft.com/office/officeart/2016/7/layout/RepeatingBendingProcessNew"/>
    <dgm:cxn modelId="{FEB76F32-AA80-46C2-B378-F37BE29B1217}" srcId="{EAFD7787-98A0-425E-9463-1272C6C34290}" destId="{E3717D9A-C5BA-46D7-801E-61B47EB8790A}" srcOrd="10" destOrd="0" parTransId="{2EDD9C15-C5C3-4D91-92E3-9D2EE79CEA52}" sibTransId="{94A8950B-451E-4456-865F-0FEB0543110C}"/>
    <dgm:cxn modelId="{7E6F0D35-D8F9-4E17-8448-AA1D7E2BFB4A}" type="presOf" srcId="{3F90BAE7-8F33-4811-8620-541EAC8CCD57}" destId="{6DBFD550-83C3-49B8-BE3D-88ADD5F05FEA}" srcOrd="0" destOrd="0" presId="urn:microsoft.com/office/officeart/2016/7/layout/RepeatingBendingProcessNew"/>
    <dgm:cxn modelId="{41B53338-36A8-448B-AE91-78F7A9DEC35D}" srcId="{EAFD7787-98A0-425E-9463-1272C6C34290}" destId="{1499B1EA-5C2C-47A3-891E-B87333E6519B}" srcOrd="14" destOrd="0" parTransId="{BF790ECA-D1D8-4154-A6E9-861412B0D32E}" sibTransId="{C7FBCD56-D4AB-4A4C-BA7B-8AB694D911B4}"/>
    <dgm:cxn modelId="{90A7D938-7D5E-45B3-BE15-2BC8C332B002}" type="presOf" srcId="{6B0F8716-D924-48B6-B0E4-79B201C69BFB}" destId="{499C1554-C68C-4EAA-8161-86A176F6BF96}" srcOrd="0" destOrd="0" presId="urn:microsoft.com/office/officeart/2016/7/layout/RepeatingBendingProcessNew"/>
    <dgm:cxn modelId="{9FF56B3D-C56A-4AEC-B290-9B2C33C25672}" srcId="{EAFD7787-98A0-425E-9463-1272C6C34290}" destId="{0B0C9CE7-2498-4398-9FA7-4A8CA83DED80}" srcOrd="9" destOrd="0" parTransId="{563E8B4F-3012-48FA-877E-ED5D22AC64FA}" sibTransId="{3079668C-D2AB-4B1B-A932-CCE3C351D36D}"/>
    <dgm:cxn modelId="{21208A5C-4A50-4259-A270-01BB946C0ED4}" type="presOf" srcId="{0B0C9CE7-2498-4398-9FA7-4A8CA83DED80}" destId="{9B1912C2-E1CF-4051-AE6C-E6AC579FEC2D}" srcOrd="0" destOrd="0" presId="urn:microsoft.com/office/officeart/2016/7/layout/RepeatingBendingProcessNew"/>
    <dgm:cxn modelId="{DA551563-17B2-4C76-8EC3-37F4714C518D}" type="presOf" srcId="{94A8950B-451E-4456-865F-0FEB0543110C}" destId="{C6696659-0678-4FC5-A229-E8C309632A67}" srcOrd="1" destOrd="0" presId="urn:microsoft.com/office/officeart/2016/7/layout/RepeatingBendingProcessNew"/>
    <dgm:cxn modelId="{BA3F7B43-6B57-47A9-8D96-B7D4F904C71E}" type="presOf" srcId="{99EEF43A-CE15-4EC2-922C-C4A1711DDF6E}" destId="{627FDB46-35B9-465E-920E-EE2F59C93157}" srcOrd="0" destOrd="0" presId="urn:microsoft.com/office/officeart/2016/7/layout/RepeatingBendingProcessNew"/>
    <dgm:cxn modelId="{07EC4045-AD0E-4A11-82AD-7E798723F483}" type="presOf" srcId="{C7FBCD56-D4AB-4A4C-BA7B-8AB694D911B4}" destId="{D50494DB-EC6D-4623-A914-29241B77C816}" srcOrd="1" destOrd="0" presId="urn:microsoft.com/office/officeart/2016/7/layout/RepeatingBendingProcessNew"/>
    <dgm:cxn modelId="{15329E46-626A-457E-A5B3-C5F06E93D2CC}" type="presOf" srcId="{EAFD7787-98A0-425E-9463-1272C6C34290}" destId="{33FBE06F-F57C-4F65-984D-6EE6387F245C}" srcOrd="0" destOrd="0" presId="urn:microsoft.com/office/officeart/2016/7/layout/RepeatingBendingProcessNew"/>
    <dgm:cxn modelId="{96C48C48-AD73-439E-9C45-4455DCCEC2B7}" srcId="{EAFD7787-98A0-425E-9463-1272C6C34290}" destId="{3F90BAE7-8F33-4811-8620-541EAC8CCD57}" srcOrd="7" destOrd="0" parTransId="{31CA585A-9842-4320-98FC-E7ECCFC7FC6B}" sibTransId="{D61D6E9E-264A-4E69-8C1E-814F661E7C2D}"/>
    <dgm:cxn modelId="{0E391369-2F73-48C1-A5B1-E9A965D5728E}" type="presOf" srcId="{EA31FED9-BFD6-4F28-A50F-9D04CC759D68}" destId="{F31331E5-3B92-4116-B981-B5B030015F46}" srcOrd="1" destOrd="0" presId="urn:microsoft.com/office/officeart/2016/7/layout/RepeatingBendingProcessNew"/>
    <dgm:cxn modelId="{A064436B-F82F-416F-BF10-37A1465C9966}" srcId="{EAFD7787-98A0-425E-9463-1272C6C34290}" destId="{F13A3D9D-AB50-46BB-9BF4-FE2E34FC5E0A}" srcOrd="0" destOrd="0" parTransId="{2AE597E3-EA0A-48E0-9805-E573EE2B3CD3}" sibTransId="{932ADFE7-6F4D-4034-9A7F-48E22F1728AE}"/>
    <dgm:cxn modelId="{102AF86B-0E35-42BC-B416-3C56C5EFF6CF}" type="presOf" srcId="{10BF47B8-D1D6-49BF-BB0A-62B444DE482A}" destId="{0F772A5A-3333-4085-B2E4-58F8EE18A799}" srcOrd="0" destOrd="0" presId="urn:microsoft.com/office/officeart/2016/7/layout/RepeatingBendingProcessNew"/>
    <dgm:cxn modelId="{D63C1770-E262-447C-BDF5-9E9FA94CAE0B}" type="presOf" srcId="{1499B1EA-5C2C-47A3-891E-B87333E6519B}" destId="{FBE4F787-4AB1-4A84-88FA-E46968E3C8FE}" srcOrd="0" destOrd="0" presId="urn:microsoft.com/office/officeart/2016/7/layout/RepeatingBendingProcessNew"/>
    <dgm:cxn modelId="{1C7DF271-2465-40FC-AB1D-24E461023057}" type="presOf" srcId="{2940E8DF-78F5-4FFF-87C2-CBE2ED5B1136}" destId="{6BA7F1C3-76FA-4FA7-A480-D508D040E681}" srcOrd="0" destOrd="0" presId="urn:microsoft.com/office/officeart/2016/7/layout/RepeatingBendingProcessNew"/>
    <dgm:cxn modelId="{AABBD474-A60F-4BB0-B1F5-01A00C881D5F}" type="presOf" srcId="{53BCD97F-19CF-4FB4-9A5D-33D18D60D1CB}" destId="{DD35C2B4-4A6B-40B5-95BD-62D5F209025F}" srcOrd="0" destOrd="0" presId="urn:microsoft.com/office/officeart/2016/7/layout/RepeatingBendingProcessNew"/>
    <dgm:cxn modelId="{169AA076-049C-4C3C-9470-880047885CB8}" srcId="{EAFD7787-98A0-425E-9463-1272C6C34290}" destId="{5D1EC0D4-5F95-44C0-9676-065DFBEB2EBD}" srcOrd="5" destOrd="0" parTransId="{1CA36CF6-E42B-4E5B-98C8-9D9ACADAE6A1}" sibTransId="{0BD47185-9727-408A-9901-E25C42F87557}"/>
    <dgm:cxn modelId="{F80A0577-CA28-4554-927B-4F9788D833A6}" type="presOf" srcId="{2940E8DF-78F5-4FFF-87C2-CBE2ED5B1136}" destId="{74F25CB8-0460-488E-B2CE-AED2BDD57BF0}" srcOrd="1" destOrd="0" presId="urn:microsoft.com/office/officeart/2016/7/layout/RepeatingBendingProcessNew"/>
    <dgm:cxn modelId="{2F330757-DC54-4746-8AC0-B92B20F8F8EA}" srcId="{EAFD7787-98A0-425E-9463-1272C6C34290}" destId="{AC629ABA-B7DE-427E-8243-84A220B95F66}" srcOrd="4" destOrd="0" parTransId="{D429D728-63DD-4690-A51C-AF44EC674CA1}" sibTransId="{EA31FED9-BFD6-4F28-A50F-9D04CC759D68}"/>
    <dgm:cxn modelId="{8B1E788B-301D-41F2-B982-B741C964936A}" type="presOf" srcId="{D61D6E9E-264A-4E69-8C1E-814F661E7C2D}" destId="{DCB7A635-A265-4570-97CC-EAD3C4CE6F09}" srcOrd="1" destOrd="0" presId="urn:microsoft.com/office/officeart/2016/7/layout/RepeatingBendingProcessNew"/>
    <dgm:cxn modelId="{F4F3248D-C732-436E-A431-66B4F566D4AE}" type="presOf" srcId="{876936C3-8F14-4FA3-9961-4475E5864743}" destId="{4D02FC74-A11D-4C42-8317-0910A4B7276F}" srcOrd="0" destOrd="0" presId="urn:microsoft.com/office/officeart/2016/7/layout/RepeatingBendingProcessNew"/>
    <dgm:cxn modelId="{6B86E38D-53C2-4953-970E-EC02C403385E}" type="presOf" srcId="{4D13EE09-9101-44FD-AE5D-B01F6BF7FE44}" destId="{5188B441-24AA-4A2D-98E6-FA48B7E945A4}" srcOrd="0" destOrd="0" presId="urn:microsoft.com/office/officeart/2016/7/layout/RepeatingBendingProcessNew"/>
    <dgm:cxn modelId="{0DF26E8F-903B-4119-A5BF-D647708327A6}" type="presOf" srcId="{FD6D70C9-F6E2-4A06-AB43-83D3C21A6584}" destId="{F2B5D056-EFFB-4D32-94E0-91FAC50BF20F}" srcOrd="0" destOrd="0" presId="urn:microsoft.com/office/officeart/2016/7/layout/RepeatingBendingProcessNew"/>
    <dgm:cxn modelId="{23A99893-6B4E-4763-9113-CAC2EBA9F699}" type="presOf" srcId="{3079668C-D2AB-4B1B-A932-CCE3C351D36D}" destId="{B3B2B9B5-8866-4998-A4B8-737F762C2618}" srcOrd="0" destOrd="0" presId="urn:microsoft.com/office/officeart/2016/7/layout/RepeatingBendingProcessNew"/>
    <dgm:cxn modelId="{4C4D1D98-97D7-42B2-A957-62666FBEFFC7}" type="presOf" srcId="{94A8950B-451E-4456-865F-0FEB0543110C}" destId="{C33C8E13-4745-4CE1-A244-5F8C2BB2D68F}" srcOrd="0" destOrd="0" presId="urn:microsoft.com/office/officeart/2016/7/layout/RepeatingBendingProcessNew"/>
    <dgm:cxn modelId="{2CA69D99-A17E-4F12-BA61-3939948E25C3}" type="presOf" srcId="{0BD47185-9727-408A-9901-E25C42F87557}" destId="{7DF9971B-0F8D-4BB9-86E2-7DE6DCE76C19}" srcOrd="1" destOrd="0" presId="urn:microsoft.com/office/officeart/2016/7/layout/RepeatingBendingProcessNew"/>
    <dgm:cxn modelId="{A9F3C6A1-1B5A-4FA4-A3A3-E358F66BEA41}" type="presOf" srcId="{AC629ABA-B7DE-427E-8243-84A220B95F66}" destId="{1CA9474E-0234-48FB-9316-143DF698BD6F}" srcOrd="0" destOrd="0" presId="urn:microsoft.com/office/officeart/2016/7/layout/RepeatingBendingProcessNew"/>
    <dgm:cxn modelId="{048736A2-B2AA-4039-AB9A-A6E8071A420E}" type="presOf" srcId="{C7FBCD56-D4AB-4A4C-BA7B-8AB694D911B4}" destId="{EDFBA90A-4888-47B8-8D0A-B0BB79CC4A51}" srcOrd="0" destOrd="0" presId="urn:microsoft.com/office/officeart/2016/7/layout/RepeatingBendingProcessNew"/>
    <dgm:cxn modelId="{5FDDF1A6-2610-4CD5-9DE0-080D09B787FD}" type="presOf" srcId="{36EAB861-7345-40FB-B992-E8BED8E2832C}" destId="{52F166E0-DEDC-401C-A29A-70A2CBE192A1}" srcOrd="0" destOrd="0" presId="urn:microsoft.com/office/officeart/2016/7/layout/RepeatingBendingProcessNew"/>
    <dgm:cxn modelId="{D63850AE-DD48-4754-8814-1B302B046B24}" type="presOf" srcId="{EA31FED9-BFD6-4F28-A50F-9D04CC759D68}" destId="{EDCB3963-2BE8-4DA7-A7D9-63A657FE706E}" srcOrd="0" destOrd="0" presId="urn:microsoft.com/office/officeart/2016/7/layout/RepeatingBendingProcessNew"/>
    <dgm:cxn modelId="{DE1552AF-CC78-486F-9DD8-C926990241B7}" type="presOf" srcId="{10BF47B8-D1D6-49BF-BB0A-62B444DE482A}" destId="{8A3981C8-E812-47BD-870A-9B9A03DC71BF}" srcOrd="1" destOrd="0" presId="urn:microsoft.com/office/officeart/2016/7/layout/RepeatingBendingProcessNew"/>
    <dgm:cxn modelId="{F74F18B1-A620-428C-81DC-E8F1031A80DD}" type="presOf" srcId="{0CCA6D27-97A5-4843-9A84-994BDF565F00}" destId="{0E0DCF7E-8F13-4CF9-994E-A9298CED8B55}" srcOrd="1" destOrd="0" presId="urn:microsoft.com/office/officeart/2016/7/layout/RepeatingBendingProcessNew"/>
    <dgm:cxn modelId="{A650A6B3-9E57-4072-A0D7-6ABE4632B59A}" type="presOf" srcId="{5B1D7931-154E-4BE0-88D6-74585874E58A}" destId="{89E6E13B-E4A9-4637-BA59-D0E768C044E4}" srcOrd="0" destOrd="0" presId="urn:microsoft.com/office/officeart/2016/7/layout/RepeatingBendingProcessNew"/>
    <dgm:cxn modelId="{5DDB27BA-A7FB-4471-880D-BC1CF00C3F59}" type="presOf" srcId="{8DA87372-ABFC-4AF7-B0B8-84E78F34302D}" destId="{25D9CB0A-21B0-42F1-9E08-5C02C2B4DE47}" srcOrd="0" destOrd="0" presId="urn:microsoft.com/office/officeart/2016/7/layout/RepeatingBendingProcessNew"/>
    <dgm:cxn modelId="{9F8EB3BC-4FF2-413A-BAD5-FE237EDD69EA}" type="presOf" srcId="{5B1D7931-154E-4BE0-88D6-74585874E58A}" destId="{2B652AB0-EDAE-4087-83F7-CE7825DD469C}" srcOrd="1" destOrd="0" presId="urn:microsoft.com/office/officeart/2016/7/layout/RepeatingBendingProcessNew"/>
    <dgm:cxn modelId="{A2ACA3C0-7985-4EC7-A1A8-5926C58E32F6}" type="presOf" srcId="{0CCA6D27-97A5-4843-9A84-994BDF565F00}" destId="{522BC0D9-9BD0-439D-9DA8-9267026CCDDB}" srcOrd="0" destOrd="0" presId="urn:microsoft.com/office/officeart/2016/7/layout/RepeatingBendingProcessNew"/>
    <dgm:cxn modelId="{BB8977C5-C88E-4D25-A861-F3E2A69DD2D6}" type="presOf" srcId="{5D1EC0D4-5F95-44C0-9676-065DFBEB2EBD}" destId="{27225D10-48E5-43BE-8EC3-01C7D8A2A0F2}" srcOrd="0" destOrd="0" presId="urn:microsoft.com/office/officeart/2016/7/layout/RepeatingBendingProcessNew"/>
    <dgm:cxn modelId="{1ECD49C8-9EF8-4D2C-BDD5-42AF307F6EDB}" type="presOf" srcId="{FD6D70C9-F6E2-4A06-AB43-83D3C21A6584}" destId="{22C65A11-DBC5-4E4A-84CA-CF64B4B031A5}" srcOrd="1" destOrd="0" presId="urn:microsoft.com/office/officeart/2016/7/layout/RepeatingBendingProcessNew"/>
    <dgm:cxn modelId="{B8A2CBC9-E695-418B-9539-B72AA51AD447}" type="presOf" srcId="{932ADFE7-6F4D-4034-9A7F-48E22F1728AE}" destId="{2355E624-741B-4125-9B2B-61D6C06DABD6}" srcOrd="0" destOrd="0" presId="urn:microsoft.com/office/officeart/2016/7/layout/RepeatingBendingProcessNew"/>
    <dgm:cxn modelId="{A5CBB8CA-7653-458D-9698-7E7EEC783783}" type="presOf" srcId="{53BCD97F-19CF-4FB4-9A5D-33D18D60D1CB}" destId="{5FFFAF5B-B256-4F07-84D7-ECAB32C17939}" srcOrd="1" destOrd="0" presId="urn:microsoft.com/office/officeart/2016/7/layout/RepeatingBendingProcessNew"/>
    <dgm:cxn modelId="{4A4C5FCD-78BC-4AD5-A463-41B3B971B4CF}" type="presOf" srcId="{E3717D9A-C5BA-46D7-801E-61B47EB8790A}" destId="{235A7C18-EF72-4CC0-A9FA-968B5D12691A}" srcOrd="0" destOrd="0" presId="urn:microsoft.com/office/officeart/2016/7/layout/RepeatingBendingProcessNew"/>
    <dgm:cxn modelId="{0A906ED3-EF13-4D04-9193-80800C8075ED}" type="presOf" srcId="{AA80E1FB-E2A7-4EA4-BFE7-888AF0B828CD}" destId="{45753E0F-163E-4AA8-9277-D0871F6DF653}" srcOrd="0" destOrd="0" presId="urn:microsoft.com/office/officeart/2016/7/layout/RepeatingBendingProcessNew"/>
    <dgm:cxn modelId="{C1B829DA-A6C1-4677-8E17-7E9F1221B636}" type="presOf" srcId="{3079668C-D2AB-4B1B-A932-CCE3C351D36D}" destId="{86B5669F-D7E2-4947-8060-CB0028F26C76}" srcOrd="1" destOrd="0" presId="urn:microsoft.com/office/officeart/2016/7/layout/RepeatingBendingProcessNew"/>
    <dgm:cxn modelId="{00254CE5-AA47-4CD8-822F-5E10FB55EE66}" srcId="{EAFD7787-98A0-425E-9463-1272C6C34290}" destId="{8DA87372-ABFC-4AF7-B0B8-84E78F34302D}" srcOrd="1" destOrd="0" parTransId="{92EFE8D2-39C2-410B-BB45-BE061C813AB4}" sibTransId="{10BF47B8-D1D6-49BF-BB0A-62B444DE482A}"/>
    <dgm:cxn modelId="{3F257AE9-6318-4E87-AC90-5D7E3A04588D}" srcId="{EAFD7787-98A0-425E-9463-1272C6C34290}" destId="{36E754CF-717E-4C71-A75E-7F46BF540592}" srcOrd="8" destOrd="0" parTransId="{523181F3-81D4-4840-B552-4723A1D814A0}" sibTransId="{FDEF1FE8-EFEA-4266-B807-796CFC114B82}"/>
    <dgm:cxn modelId="{283178EC-BC64-4BB5-9133-ACB410C7904D}" type="presOf" srcId="{36E754CF-717E-4C71-A75E-7F46BF540592}" destId="{EE07531E-EBD2-40CB-9770-130D52CBFE6E}" srcOrd="0" destOrd="0" presId="urn:microsoft.com/office/officeart/2016/7/layout/RepeatingBendingProcessNew"/>
    <dgm:cxn modelId="{426EE8EF-1F16-4498-BDA1-ECD637FAC1D5}" type="presOf" srcId="{E8464ED5-91F2-49DE-B311-468A5B02BFC1}" destId="{2E873A18-3BB8-4867-B4EC-CD4D6914386C}" srcOrd="0" destOrd="0" presId="urn:microsoft.com/office/officeart/2016/7/layout/RepeatingBendingProcessNew"/>
    <dgm:cxn modelId="{06172BF1-7961-46B8-916C-B4F7FD0C7C71}" type="presOf" srcId="{CCC04FCC-7E5F-4355-8304-60A4956E3549}" destId="{9168A32A-329B-4436-A4E8-1968BCAE95A6}" srcOrd="0" destOrd="0" presId="urn:microsoft.com/office/officeart/2016/7/layout/RepeatingBendingProcessNew"/>
    <dgm:cxn modelId="{4BCF5CF1-5171-46F2-973B-4875BBF6E8D3}" srcId="{EAFD7787-98A0-425E-9463-1272C6C34290}" destId="{E8464ED5-91F2-49DE-B311-468A5B02BFC1}" srcOrd="15" destOrd="0" parTransId="{6D09448B-B992-4C82-88EA-CB72A97B3B7C}" sibTransId="{CCC04FCC-7E5F-4355-8304-60A4956E3549}"/>
    <dgm:cxn modelId="{E143A4FA-AFBB-4D55-8B7A-3478962AED56}" type="presOf" srcId="{0BD47185-9727-408A-9901-E25C42F87557}" destId="{6E818139-9123-4EA5-8A4E-FA9BD36A6C65}" srcOrd="0" destOrd="0" presId="urn:microsoft.com/office/officeart/2016/7/layout/RepeatingBendingProcessNew"/>
    <dgm:cxn modelId="{D1B22FFF-D4AB-4392-831E-C4DCE3416B37}" srcId="{EAFD7787-98A0-425E-9463-1272C6C34290}" destId="{FB3263D9-28D3-4CAB-9112-981F3A809271}" srcOrd="16" destOrd="0" parTransId="{6B2063BA-D391-46D5-8A75-89780112C929}" sibTransId="{EEEE26D4-955B-47E9-82D7-F20870DDB7B0}"/>
    <dgm:cxn modelId="{F6A02782-02A4-4852-A975-971ED62DC607}" type="presParOf" srcId="{33FBE06F-F57C-4F65-984D-6EE6387F245C}" destId="{2FF09B00-A03F-4010-BB11-28D242B22190}" srcOrd="0" destOrd="0" presId="urn:microsoft.com/office/officeart/2016/7/layout/RepeatingBendingProcessNew"/>
    <dgm:cxn modelId="{286CD771-0219-4C20-BD7B-A0D46D616AD9}" type="presParOf" srcId="{33FBE06F-F57C-4F65-984D-6EE6387F245C}" destId="{2355E624-741B-4125-9B2B-61D6C06DABD6}" srcOrd="1" destOrd="0" presId="urn:microsoft.com/office/officeart/2016/7/layout/RepeatingBendingProcessNew"/>
    <dgm:cxn modelId="{74868826-1722-40EC-A5A7-6DCAE817F469}" type="presParOf" srcId="{2355E624-741B-4125-9B2B-61D6C06DABD6}" destId="{0834CED2-DEEA-4769-B19C-2BDF9A4D3953}" srcOrd="0" destOrd="0" presId="urn:microsoft.com/office/officeart/2016/7/layout/RepeatingBendingProcessNew"/>
    <dgm:cxn modelId="{0181863B-CDB1-473E-91DF-B29F73B81090}" type="presParOf" srcId="{33FBE06F-F57C-4F65-984D-6EE6387F245C}" destId="{25D9CB0A-21B0-42F1-9E08-5C02C2B4DE47}" srcOrd="2" destOrd="0" presId="urn:microsoft.com/office/officeart/2016/7/layout/RepeatingBendingProcessNew"/>
    <dgm:cxn modelId="{073CA972-4250-4275-9E58-47BCCDD166A8}" type="presParOf" srcId="{33FBE06F-F57C-4F65-984D-6EE6387F245C}" destId="{0F772A5A-3333-4085-B2E4-58F8EE18A799}" srcOrd="3" destOrd="0" presId="urn:microsoft.com/office/officeart/2016/7/layout/RepeatingBendingProcessNew"/>
    <dgm:cxn modelId="{848595FE-FA9E-4327-9B90-35A71BE4C49F}" type="presParOf" srcId="{0F772A5A-3333-4085-B2E4-58F8EE18A799}" destId="{8A3981C8-E812-47BD-870A-9B9A03DC71BF}" srcOrd="0" destOrd="0" presId="urn:microsoft.com/office/officeart/2016/7/layout/RepeatingBendingProcessNew"/>
    <dgm:cxn modelId="{4450B060-958D-4230-A04D-C25A47EC294F}" type="presParOf" srcId="{33FBE06F-F57C-4F65-984D-6EE6387F245C}" destId="{52F166E0-DEDC-401C-A29A-70A2CBE192A1}" srcOrd="4" destOrd="0" presId="urn:microsoft.com/office/officeart/2016/7/layout/RepeatingBendingProcessNew"/>
    <dgm:cxn modelId="{F95EF4BC-896E-4BF4-A3A1-049300D8743F}" type="presParOf" srcId="{33FBE06F-F57C-4F65-984D-6EE6387F245C}" destId="{89E6E13B-E4A9-4637-BA59-D0E768C044E4}" srcOrd="5" destOrd="0" presId="urn:microsoft.com/office/officeart/2016/7/layout/RepeatingBendingProcessNew"/>
    <dgm:cxn modelId="{2C527D56-0BA0-4CC9-81B2-A9369B4EB8C8}" type="presParOf" srcId="{89E6E13B-E4A9-4637-BA59-D0E768C044E4}" destId="{2B652AB0-EDAE-4087-83F7-CE7825DD469C}" srcOrd="0" destOrd="0" presId="urn:microsoft.com/office/officeart/2016/7/layout/RepeatingBendingProcessNew"/>
    <dgm:cxn modelId="{CB34EE9D-FB7A-42C6-AC57-D0A82B1EE751}" type="presParOf" srcId="{33FBE06F-F57C-4F65-984D-6EE6387F245C}" destId="{5188B441-24AA-4A2D-98E6-FA48B7E945A4}" srcOrd="6" destOrd="0" presId="urn:microsoft.com/office/officeart/2016/7/layout/RepeatingBendingProcessNew"/>
    <dgm:cxn modelId="{06CAA032-9B20-4EC3-99CD-6BE18396C04A}" type="presParOf" srcId="{33FBE06F-F57C-4F65-984D-6EE6387F245C}" destId="{499C1554-C68C-4EAA-8161-86A176F6BF96}" srcOrd="7" destOrd="0" presId="urn:microsoft.com/office/officeart/2016/7/layout/RepeatingBendingProcessNew"/>
    <dgm:cxn modelId="{11A01527-E98F-4FF7-8DE9-7FA97179F999}" type="presParOf" srcId="{499C1554-C68C-4EAA-8161-86A176F6BF96}" destId="{E167D866-BAD7-4A65-B0A5-E6CE92DF1765}" srcOrd="0" destOrd="0" presId="urn:microsoft.com/office/officeart/2016/7/layout/RepeatingBendingProcessNew"/>
    <dgm:cxn modelId="{74AA041B-CA6F-4592-9A6E-BC9C5BF5A74A}" type="presParOf" srcId="{33FBE06F-F57C-4F65-984D-6EE6387F245C}" destId="{1CA9474E-0234-48FB-9316-143DF698BD6F}" srcOrd="8" destOrd="0" presId="urn:microsoft.com/office/officeart/2016/7/layout/RepeatingBendingProcessNew"/>
    <dgm:cxn modelId="{6EC1F931-399E-4A05-9111-2B5790DE3164}" type="presParOf" srcId="{33FBE06F-F57C-4F65-984D-6EE6387F245C}" destId="{EDCB3963-2BE8-4DA7-A7D9-63A657FE706E}" srcOrd="9" destOrd="0" presId="urn:microsoft.com/office/officeart/2016/7/layout/RepeatingBendingProcessNew"/>
    <dgm:cxn modelId="{1C1E353F-2D89-4DB6-B768-32C144DEA43A}" type="presParOf" srcId="{EDCB3963-2BE8-4DA7-A7D9-63A657FE706E}" destId="{F31331E5-3B92-4116-B981-B5B030015F46}" srcOrd="0" destOrd="0" presId="urn:microsoft.com/office/officeart/2016/7/layout/RepeatingBendingProcessNew"/>
    <dgm:cxn modelId="{F5585D8A-05A6-410F-96C2-3CFFD0C28CF4}" type="presParOf" srcId="{33FBE06F-F57C-4F65-984D-6EE6387F245C}" destId="{27225D10-48E5-43BE-8EC3-01C7D8A2A0F2}" srcOrd="10" destOrd="0" presId="urn:microsoft.com/office/officeart/2016/7/layout/RepeatingBendingProcessNew"/>
    <dgm:cxn modelId="{3647943D-F98A-47D2-B209-DE8C12DD4621}" type="presParOf" srcId="{33FBE06F-F57C-4F65-984D-6EE6387F245C}" destId="{6E818139-9123-4EA5-8A4E-FA9BD36A6C65}" srcOrd="11" destOrd="0" presId="urn:microsoft.com/office/officeart/2016/7/layout/RepeatingBendingProcessNew"/>
    <dgm:cxn modelId="{5307C5CF-0B6D-43E6-B8DE-A62C185F18D7}" type="presParOf" srcId="{6E818139-9123-4EA5-8A4E-FA9BD36A6C65}" destId="{7DF9971B-0F8D-4BB9-86E2-7DE6DCE76C19}" srcOrd="0" destOrd="0" presId="urn:microsoft.com/office/officeart/2016/7/layout/RepeatingBendingProcessNew"/>
    <dgm:cxn modelId="{2C02613A-314D-466F-BFBB-FBFA1B310D75}" type="presParOf" srcId="{33FBE06F-F57C-4F65-984D-6EE6387F245C}" destId="{7CF14C94-F87F-45FF-87B1-C032896F1BC2}" srcOrd="12" destOrd="0" presId="urn:microsoft.com/office/officeart/2016/7/layout/RepeatingBendingProcessNew"/>
    <dgm:cxn modelId="{A0F1B4F3-66C5-4CBE-ADF4-BACD8CF8FF15}" type="presParOf" srcId="{33FBE06F-F57C-4F65-984D-6EE6387F245C}" destId="{6BA7F1C3-76FA-4FA7-A480-D508D040E681}" srcOrd="13" destOrd="0" presId="urn:microsoft.com/office/officeart/2016/7/layout/RepeatingBendingProcessNew"/>
    <dgm:cxn modelId="{92C48B8E-7FBB-4AC3-9856-FE7AC29EECBA}" type="presParOf" srcId="{6BA7F1C3-76FA-4FA7-A480-D508D040E681}" destId="{74F25CB8-0460-488E-B2CE-AED2BDD57BF0}" srcOrd="0" destOrd="0" presId="urn:microsoft.com/office/officeart/2016/7/layout/RepeatingBendingProcessNew"/>
    <dgm:cxn modelId="{66E4F839-CB30-4F73-9999-84240E333722}" type="presParOf" srcId="{33FBE06F-F57C-4F65-984D-6EE6387F245C}" destId="{6DBFD550-83C3-49B8-BE3D-88ADD5F05FEA}" srcOrd="14" destOrd="0" presId="urn:microsoft.com/office/officeart/2016/7/layout/RepeatingBendingProcessNew"/>
    <dgm:cxn modelId="{04899E7C-6C93-413A-BD41-690BC12FCE3B}" type="presParOf" srcId="{33FBE06F-F57C-4F65-984D-6EE6387F245C}" destId="{3A07C841-72F0-4250-8111-86615B9C4CA4}" srcOrd="15" destOrd="0" presId="urn:microsoft.com/office/officeart/2016/7/layout/RepeatingBendingProcessNew"/>
    <dgm:cxn modelId="{72C07820-3098-492A-94A3-B118CFA91851}" type="presParOf" srcId="{3A07C841-72F0-4250-8111-86615B9C4CA4}" destId="{DCB7A635-A265-4570-97CC-EAD3C4CE6F09}" srcOrd="0" destOrd="0" presId="urn:microsoft.com/office/officeart/2016/7/layout/RepeatingBendingProcessNew"/>
    <dgm:cxn modelId="{F72B2AA1-F9F0-4585-8499-A7EB3598CA56}" type="presParOf" srcId="{33FBE06F-F57C-4F65-984D-6EE6387F245C}" destId="{EE07531E-EBD2-40CB-9770-130D52CBFE6E}" srcOrd="16" destOrd="0" presId="urn:microsoft.com/office/officeart/2016/7/layout/RepeatingBendingProcessNew"/>
    <dgm:cxn modelId="{419FCDD2-A26A-4C8B-A5EE-8F7BAD5CF871}" type="presParOf" srcId="{33FBE06F-F57C-4F65-984D-6EE6387F245C}" destId="{731E08D6-37AA-4571-89AF-2EA5621A630B}" srcOrd="17" destOrd="0" presId="urn:microsoft.com/office/officeart/2016/7/layout/RepeatingBendingProcessNew"/>
    <dgm:cxn modelId="{C15C93BD-E3B0-4C78-AE8A-921B4EBC6219}" type="presParOf" srcId="{731E08D6-37AA-4571-89AF-2EA5621A630B}" destId="{F2101693-D049-4C35-82D2-CD9D79D4731A}" srcOrd="0" destOrd="0" presId="urn:microsoft.com/office/officeart/2016/7/layout/RepeatingBendingProcessNew"/>
    <dgm:cxn modelId="{2C0DF34A-4340-4F8D-9521-41189DA75E54}" type="presParOf" srcId="{33FBE06F-F57C-4F65-984D-6EE6387F245C}" destId="{9B1912C2-E1CF-4051-AE6C-E6AC579FEC2D}" srcOrd="18" destOrd="0" presId="urn:microsoft.com/office/officeart/2016/7/layout/RepeatingBendingProcessNew"/>
    <dgm:cxn modelId="{65383DF0-6F1C-4C3C-BB06-56FBEC84358D}" type="presParOf" srcId="{33FBE06F-F57C-4F65-984D-6EE6387F245C}" destId="{B3B2B9B5-8866-4998-A4B8-737F762C2618}" srcOrd="19" destOrd="0" presId="urn:microsoft.com/office/officeart/2016/7/layout/RepeatingBendingProcessNew"/>
    <dgm:cxn modelId="{A5724B17-FAF1-4FC5-B80C-309C533471DD}" type="presParOf" srcId="{B3B2B9B5-8866-4998-A4B8-737F762C2618}" destId="{86B5669F-D7E2-4947-8060-CB0028F26C76}" srcOrd="0" destOrd="0" presId="urn:microsoft.com/office/officeart/2016/7/layout/RepeatingBendingProcessNew"/>
    <dgm:cxn modelId="{CC46C967-8E5D-465B-938F-EAD4604F9DD9}" type="presParOf" srcId="{33FBE06F-F57C-4F65-984D-6EE6387F245C}" destId="{235A7C18-EF72-4CC0-A9FA-968B5D12691A}" srcOrd="20" destOrd="0" presId="urn:microsoft.com/office/officeart/2016/7/layout/RepeatingBendingProcessNew"/>
    <dgm:cxn modelId="{79BD1487-A028-41C8-B58D-521F33625B2B}" type="presParOf" srcId="{33FBE06F-F57C-4F65-984D-6EE6387F245C}" destId="{C33C8E13-4745-4CE1-A244-5F8C2BB2D68F}" srcOrd="21" destOrd="0" presId="urn:microsoft.com/office/officeart/2016/7/layout/RepeatingBendingProcessNew"/>
    <dgm:cxn modelId="{7FAE59D9-5A90-4B52-919A-9F5E2F62336D}" type="presParOf" srcId="{C33C8E13-4745-4CE1-A244-5F8C2BB2D68F}" destId="{C6696659-0678-4FC5-A229-E8C309632A67}" srcOrd="0" destOrd="0" presId="urn:microsoft.com/office/officeart/2016/7/layout/RepeatingBendingProcessNew"/>
    <dgm:cxn modelId="{A21484B3-FBB2-421D-98CC-5343D099E14B}" type="presParOf" srcId="{33FBE06F-F57C-4F65-984D-6EE6387F245C}" destId="{627FDB46-35B9-465E-920E-EE2F59C93157}" srcOrd="22" destOrd="0" presId="urn:microsoft.com/office/officeart/2016/7/layout/RepeatingBendingProcessNew"/>
    <dgm:cxn modelId="{F187F060-485F-485A-A5E5-9B03938EFD43}" type="presParOf" srcId="{33FBE06F-F57C-4F65-984D-6EE6387F245C}" destId="{522BC0D9-9BD0-439D-9DA8-9267026CCDDB}" srcOrd="23" destOrd="0" presId="urn:microsoft.com/office/officeart/2016/7/layout/RepeatingBendingProcessNew"/>
    <dgm:cxn modelId="{43027C22-97D5-4BA8-996F-E23CC0E06F41}" type="presParOf" srcId="{522BC0D9-9BD0-439D-9DA8-9267026CCDDB}" destId="{0E0DCF7E-8F13-4CF9-994E-A9298CED8B55}" srcOrd="0" destOrd="0" presId="urn:microsoft.com/office/officeart/2016/7/layout/RepeatingBendingProcessNew"/>
    <dgm:cxn modelId="{BB972675-F4E9-4E74-9A16-DE104B456AA2}" type="presParOf" srcId="{33FBE06F-F57C-4F65-984D-6EE6387F245C}" destId="{4D02FC74-A11D-4C42-8317-0910A4B7276F}" srcOrd="24" destOrd="0" presId="urn:microsoft.com/office/officeart/2016/7/layout/RepeatingBendingProcessNew"/>
    <dgm:cxn modelId="{82C0D29D-05DE-4700-83A7-948A88229535}" type="presParOf" srcId="{33FBE06F-F57C-4F65-984D-6EE6387F245C}" destId="{F2B5D056-EFFB-4D32-94E0-91FAC50BF20F}" srcOrd="25" destOrd="0" presId="urn:microsoft.com/office/officeart/2016/7/layout/RepeatingBendingProcessNew"/>
    <dgm:cxn modelId="{F2E502FA-4E52-4958-977F-38F4A2CB6F82}" type="presParOf" srcId="{F2B5D056-EFFB-4D32-94E0-91FAC50BF20F}" destId="{22C65A11-DBC5-4E4A-84CA-CF64B4B031A5}" srcOrd="0" destOrd="0" presId="urn:microsoft.com/office/officeart/2016/7/layout/RepeatingBendingProcessNew"/>
    <dgm:cxn modelId="{7906CD1F-D101-4BD3-8281-0475EEED4FFA}" type="presParOf" srcId="{33FBE06F-F57C-4F65-984D-6EE6387F245C}" destId="{45753E0F-163E-4AA8-9277-D0871F6DF653}" srcOrd="26" destOrd="0" presId="urn:microsoft.com/office/officeart/2016/7/layout/RepeatingBendingProcessNew"/>
    <dgm:cxn modelId="{18E6ED3E-508E-498A-A157-47A70548F5D1}" type="presParOf" srcId="{33FBE06F-F57C-4F65-984D-6EE6387F245C}" destId="{DD35C2B4-4A6B-40B5-95BD-62D5F209025F}" srcOrd="27" destOrd="0" presId="urn:microsoft.com/office/officeart/2016/7/layout/RepeatingBendingProcessNew"/>
    <dgm:cxn modelId="{50183DC7-92FF-4B88-8696-1F7C041FCAD5}" type="presParOf" srcId="{DD35C2B4-4A6B-40B5-95BD-62D5F209025F}" destId="{5FFFAF5B-B256-4F07-84D7-ECAB32C17939}" srcOrd="0" destOrd="0" presId="urn:microsoft.com/office/officeart/2016/7/layout/RepeatingBendingProcessNew"/>
    <dgm:cxn modelId="{FF76155C-AA59-413D-BC9A-40D05D578BAA}" type="presParOf" srcId="{33FBE06F-F57C-4F65-984D-6EE6387F245C}" destId="{FBE4F787-4AB1-4A84-88FA-E46968E3C8FE}" srcOrd="28" destOrd="0" presId="urn:microsoft.com/office/officeart/2016/7/layout/RepeatingBendingProcessNew"/>
    <dgm:cxn modelId="{FDC00377-7326-4A8E-B7E8-0B40BBA25A59}" type="presParOf" srcId="{33FBE06F-F57C-4F65-984D-6EE6387F245C}" destId="{EDFBA90A-4888-47B8-8D0A-B0BB79CC4A51}" srcOrd="29" destOrd="0" presId="urn:microsoft.com/office/officeart/2016/7/layout/RepeatingBendingProcessNew"/>
    <dgm:cxn modelId="{A5054D91-C616-4F99-B731-E70BD5914D67}" type="presParOf" srcId="{EDFBA90A-4888-47B8-8D0A-B0BB79CC4A51}" destId="{D50494DB-EC6D-4623-A914-29241B77C816}" srcOrd="0" destOrd="0" presId="urn:microsoft.com/office/officeart/2016/7/layout/RepeatingBendingProcessNew"/>
    <dgm:cxn modelId="{26CFD193-F519-40EE-AA93-DEEDEB0159CA}" type="presParOf" srcId="{33FBE06F-F57C-4F65-984D-6EE6387F245C}" destId="{2E873A18-3BB8-4867-B4EC-CD4D6914386C}" srcOrd="30" destOrd="0" presId="urn:microsoft.com/office/officeart/2016/7/layout/RepeatingBendingProcessNew"/>
    <dgm:cxn modelId="{FA6E42E7-B8FC-4180-8F1F-A5D0DEC2F2A0}" type="presParOf" srcId="{33FBE06F-F57C-4F65-984D-6EE6387F245C}" destId="{9168A32A-329B-4436-A4E8-1968BCAE95A6}" srcOrd="31" destOrd="0" presId="urn:microsoft.com/office/officeart/2016/7/layout/RepeatingBendingProcessNew"/>
    <dgm:cxn modelId="{F1A53695-30D5-4219-9A6A-572DA7025CFB}" type="presParOf" srcId="{9168A32A-329B-4436-A4E8-1968BCAE95A6}" destId="{01144ABE-4EBB-4545-B3F3-A8B5B606012B}" srcOrd="0" destOrd="0" presId="urn:microsoft.com/office/officeart/2016/7/layout/RepeatingBendingProcessNew"/>
    <dgm:cxn modelId="{84B0A757-2ABC-4EDC-BB77-35EC5763B802}" type="presParOf" srcId="{33FBE06F-F57C-4F65-984D-6EE6387F245C}" destId="{AF09C222-1D99-4F9B-882C-509DBA6E7A14}" srcOrd="3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55E624-741B-4125-9B2B-61D6C06DABD6}">
      <dsp:nvSpPr>
        <dsp:cNvPr id="0" name=""/>
        <dsp:cNvSpPr/>
      </dsp:nvSpPr>
      <dsp:spPr>
        <a:xfrm>
          <a:off x="1537945" y="330655"/>
          <a:ext cx="253861" cy="91440"/>
        </a:xfrm>
        <a:custGeom>
          <a:avLst/>
          <a:gdLst/>
          <a:ahLst/>
          <a:cxnLst/>
          <a:rect l="0" t="0" r="0" b="0"/>
          <a:pathLst>
            <a:path>
              <a:moveTo>
                <a:pt x="0" y="45720"/>
              </a:moveTo>
              <a:lnTo>
                <a:pt x="253861"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374951"/>
        <a:ext cx="14223" cy="2847"/>
      </dsp:txXfrm>
    </dsp:sp>
    <dsp:sp modelId="{2FF09B00-A03F-4010-BB11-28D242B22190}">
      <dsp:nvSpPr>
        <dsp:cNvPr id="0" name=""/>
        <dsp:cNvSpPr/>
      </dsp:nvSpPr>
      <dsp:spPr>
        <a:xfrm>
          <a:off x="302956" y="5338"/>
          <a:ext cx="1236789" cy="74207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First Models </a:t>
          </a:r>
        </a:p>
      </dsp:txBody>
      <dsp:txXfrm>
        <a:off x="302956" y="5338"/>
        <a:ext cx="1236789" cy="742073"/>
      </dsp:txXfrm>
    </dsp:sp>
    <dsp:sp modelId="{0F772A5A-3333-4085-B2E4-58F8EE18A799}">
      <dsp:nvSpPr>
        <dsp:cNvPr id="0" name=""/>
        <dsp:cNvSpPr/>
      </dsp:nvSpPr>
      <dsp:spPr>
        <a:xfrm>
          <a:off x="3059196" y="330655"/>
          <a:ext cx="253861" cy="91440"/>
        </a:xfrm>
        <a:custGeom>
          <a:avLst/>
          <a:gdLst/>
          <a:ahLst/>
          <a:cxnLst/>
          <a:rect l="0" t="0" r="0" b="0"/>
          <a:pathLst>
            <a:path>
              <a:moveTo>
                <a:pt x="0" y="45720"/>
              </a:moveTo>
              <a:lnTo>
                <a:pt x="253861" y="45720"/>
              </a:lnTo>
            </a:path>
          </a:pathLst>
        </a:custGeom>
        <a:noFill/>
        <a:ln w="9525" cap="flat" cmpd="sng" algn="ctr">
          <a:solidFill>
            <a:schemeClr val="accent2">
              <a:hueOff val="312101"/>
              <a:satOff val="-389"/>
              <a:lumOff val="9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374951"/>
        <a:ext cx="14223" cy="2847"/>
      </dsp:txXfrm>
    </dsp:sp>
    <dsp:sp modelId="{25D9CB0A-21B0-42F1-9E08-5C02C2B4DE47}">
      <dsp:nvSpPr>
        <dsp:cNvPr id="0" name=""/>
        <dsp:cNvSpPr/>
      </dsp:nvSpPr>
      <dsp:spPr>
        <a:xfrm>
          <a:off x="1824206" y="5338"/>
          <a:ext cx="1236789" cy="742073"/>
        </a:xfrm>
        <a:prstGeom prst="rect">
          <a:avLst/>
        </a:prstGeom>
        <a:solidFill>
          <a:schemeClr val="accent2">
            <a:hueOff val="292595"/>
            <a:satOff val="-365"/>
            <a:lumOff val="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SIR models with demography</a:t>
          </a:r>
        </a:p>
      </dsp:txBody>
      <dsp:txXfrm>
        <a:off x="1824206" y="5338"/>
        <a:ext cx="1236789" cy="742073"/>
      </dsp:txXfrm>
    </dsp:sp>
    <dsp:sp modelId="{89E6E13B-E4A9-4637-BA59-D0E768C044E4}">
      <dsp:nvSpPr>
        <dsp:cNvPr id="0" name=""/>
        <dsp:cNvSpPr/>
      </dsp:nvSpPr>
      <dsp:spPr>
        <a:xfrm>
          <a:off x="921350" y="745612"/>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624203"/>
              <a:satOff val="-779"/>
              <a:lumOff val="18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871119"/>
        <a:ext cx="152788" cy="2847"/>
      </dsp:txXfrm>
    </dsp:sp>
    <dsp:sp modelId="{52F166E0-DEDC-401C-A29A-70A2CBE192A1}">
      <dsp:nvSpPr>
        <dsp:cNvPr id="0" name=""/>
        <dsp:cNvSpPr/>
      </dsp:nvSpPr>
      <dsp:spPr>
        <a:xfrm>
          <a:off x="3345457" y="5338"/>
          <a:ext cx="1236789" cy="742073"/>
        </a:xfrm>
        <a:prstGeom prst="rect">
          <a:avLst/>
        </a:prstGeom>
        <a:solidFill>
          <a:schemeClr val="accent2">
            <a:hueOff val="585190"/>
            <a:satOff val="-730"/>
            <a:lumOff val="1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Reproductive Number, Thresholds, Equilibria</a:t>
          </a:r>
        </a:p>
      </dsp:txBody>
      <dsp:txXfrm>
        <a:off x="3345457" y="5338"/>
        <a:ext cx="1236789" cy="742073"/>
      </dsp:txXfrm>
    </dsp:sp>
    <dsp:sp modelId="{499C1554-C68C-4EAA-8161-86A176F6BF96}">
      <dsp:nvSpPr>
        <dsp:cNvPr id="0" name=""/>
        <dsp:cNvSpPr/>
      </dsp:nvSpPr>
      <dsp:spPr>
        <a:xfrm>
          <a:off x="1537945" y="1357190"/>
          <a:ext cx="253861" cy="91440"/>
        </a:xfrm>
        <a:custGeom>
          <a:avLst/>
          <a:gdLst/>
          <a:ahLst/>
          <a:cxnLst/>
          <a:rect l="0" t="0" r="0" b="0"/>
          <a:pathLst>
            <a:path>
              <a:moveTo>
                <a:pt x="0" y="45720"/>
              </a:moveTo>
              <a:lnTo>
                <a:pt x="253861" y="45720"/>
              </a:lnTo>
            </a:path>
          </a:pathLst>
        </a:custGeom>
        <a:noFill/>
        <a:ln w="9525" cap="flat" cmpd="sng" algn="ctr">
          <a:solidFill>
            <a:schemeClr val="accent2">
              <a:hueOff val="936304"/>
              <a:satOff val="-1168"/>
              <a:lumOff val="27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1401486"/>
        <a:ext cx="14223" cy="2847"/>
      </dsp:txXfrm>
    </dsp:sp>
    <dsp:sp modelId="{5188B441-24AA-4A2D-98E6-FA48B7E945A4}">
      <dsp:nvSpPr>
        <dsp:cNvPr id="0" name=""/>
        <dsp:cNvSpPr/>
      </dsp:nvSpPr>
      <dsp:spPr>
        <a:xfrm>
          <a:off x="302956" y="1031873"/>
          <a:ext cx="1236789" cy="742073"/>
        </a:xfrm>
        <a:prstGeom prst="rect">
          <a:avLst/>
        </a:prstGeom>
        <a:solidFill>
          <a:schemeClr val="accent2">
            <a:hueOff val="877785"/>
            <a:satOff val="-1095"/>
            <a:lumOff val="2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Lab: Dynamic Models in R</a:t>
          </a:r>
        </a:p>
      </dsp:txBody>
      <dsp:txXfrm>
        <a:off x="302956" y="1031873"/>
        <a:ext cx="1236789" cy="742073"/>
      </dsp:txXfrm>
    </dsp:sp>
    <dsp:sp modelId="{EDCB3963-2BE8-4DA7-A7D9-63A657FE706E}">
      <dsp:nvSpPr>
        <dsp:cNvPr id="0" name=""/>
        <dsp:cNvSpPr/>
      </dsp:nvSpPr>
      <dsp:spPr>
        <a:xfrm>
          <a:off x="3059196" y="1357190"/>
          <a:ext cx="253861" cy="91440"/>
        </a:xfrm>
        <a:custGeom>
          <a:avLst/>
          <a:gdLst/>
          <a:ahLst/>
          <a:cxnLst/>
          <a:rect l="0" t="0" r="0" b="0"/>
          <a:pathLst>
            <a:path>
              <a:moveTo>
                <a:pt x="0" y="45720"/>
              </a:moveTo>
              <a:lnTo>
                <a:pt x="253861" y="45720"/>
              </a:lnTo>
            </a:path>
          </a:pathLst>
        </a:custGeom>
        <a:noFill/>
        <a:ln w="9525" cap="flat" cmpd="sng" algn="ctr">
          <a:solidFill>
            <a:schemeClr val="accent2">
              <a:hueOff val="1248405"/>
              <a:satOff val="-1557"/>
              <a:lumOff val="36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1401486"/>
        <a:ext cx="14223" cy="2847"/>
      </dsp:txXfrm>
    </dsp:sp>
    <dsp:sp modelId="{1CA9474E-0234-48FB-9316-143DF698BD6F}">
      <dsp:nvSpPr>
        <dsp:cNvPr id="0" name=""/>
        <dsp:cNvSpPr/>
      </dsp:nvSpPr>
      <dsp:spPr>
        <a:xfrm>
          <a:off x="1824206" y="1031873"/>
          <a:ext cx="1236789" cy="742073"/>
        </a:xfrm>
        <a:prstGeom prst="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Heterogeneous mixing and temporal modeling</a:t>
          </a:r>
        </a:p>
      </dsp:txBody>
      <dsp:txXfrm>
        <a:off x="1824206" y="1031873"/>
        <a:ext cx="1236789" cy="742073"/>
      </dsp:txXfrm>
    </dsp:sp>
    <dsp:sp modelId="{6E818139-9123-4EA5-8A4E-FA9BD36A6C65}">
      <dsp:nvSpPr>
        <dsp:cNvPr id="0" name=""/>
        <dsp:cNvSpPr/>
      </dsp:nvSpPr>
      <dsp:spPr>
        <a:xfrm>
          <a:off x="921350" y="1772147"/>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1560506"/>
              <a:satOff val="-1946"/>
              <a:lumOff val="45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1897654"/>
        <a:ext cx="152788" cy="2847"/>
      </dsp:txXfrm>
    </dsp:sp>
    <dsp:sp modelId="{27225D10-48E5-43BE-8EC3-01C7D8A2A0F2}">
      <dsp:nvSpPr>
        <dsp:cNvPr id="0" name=""/>
        <dsp:cNvSpPr/>
      </dsp:nvSpPr>
      <dsp:spPr>
        <a:xfrm>
          <a:off x="3345457" y="1031873"/>
          <a:ext cx="1236789" cy="742073"/>
        </a:xfrm>
        <a:prstGeom prst="rect">
          <a:avLst/>
        </a:prstGeom>
        <a:solidFill>
          <a:schemeClr val="accent2">
            <a:hueOff val="1462975"/>
            <a:satOff val="-1825"/>
            <a:lumOff val="4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Emerging infections: takeoff, growth, extinction</a:t>
          </a:r>
        </a:p>
      </dsp:txBody>
      <dsp:txXfrm>
        <a:off x="3345457" y="1031873"/>
        <a:ext cx="1236789" cy="742073"/>
      </dsp:txXfrm>
    </dsp:sp>
    <dsp:sp modelId="{6BA7F1C3-76FA-4FA7-A480-D508D040E681}">
      <dsp:nvSpPr>
        <dsp:cNvPr id="0" name=""/>
        <dsp:cNvSpPr/>
      </dsp:nvSpPr>
      <dsp:spPr>
        <a:xfrm>
          <a:off x="1537945" y="2383725"/>
          <a:ext cx="253861" cy="91440"/>
        </a:xfrm>
        <a:custGeom>
          <a:avLst/>
          <a:gdLst/>
          <a:ahLst/>
          <a:cxnLst/>
          <a:rect l="0" t="0" r="0" b="0"/>
          <a:pathLst>
            <a:path>
              <a:moveTo>
                <a:pt x="0" y="45720"/>
              </a:moveTo>
              <a:lnTo>
                <a:pt x="253861" y="45720"/>
              </a:lnTo>
            </a:path>
          </a:pathLst>
        </a:custGeom>
        <a:noFill/>
        <a:ln w="9525" cap="flat" cmpd="sng" algn="ctr">
          <a:solidFill>
            <a:schemeClr val="accent2">
              <a:hueOff val="1872608"/>
              <a:satOff val="-2336"/>
              <a:lumOff val="54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2428021"/>
        <a:ext cx="14223" cy="2847"/>
      </dsp:txXfrm>
    </dsp:sp>
    <dsp:sp modelId="{7CF14C94-F87F-45FF-87B1-C032896F1BC2}">
      <dsp:nvSpPr>
        <dsp:cNvPr id="0" name=""/>
        <dsp:cNvSpPr/>
      </dsp:nvSpPr>
      <dsp:spPr>
        <a:xfrm>
          <a:off x="302956" y="2058408"/>
          <a:ext cx="1236789" cy="742073"/>
        </a:xfrm>
        <a:prstGeom prst="rect">
          <a:avLst/>
        </a:prstGeom>
        <a:solidFill>
          <a:schemeClr val="accent2">
            <a:hueOff val="1755570"/>
            <a:satOff val="-2190"/>
            <a:lumOff val="5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Lab: Emerging infections</a:t>
          </a:r>
        </a:p>
      </dsp:txBody>
      <dsp:txXfrm>
        <a:off x="302956" y="2058408"/>
        <a:ext cx="1236789" cy="742073"/>
      </dsp:txXfrm>
    </dsp:sp>
    <dsp:sp modelId="{3A07C841-72F0-4250-8111-86615B9C4CA4}">
      <dsp:nvSpPr>
        <dsp:cNvPr id="0" name=""/>
        <dsp:cNvSpPr/>
      </dsp:nvSpPr>
      <dsp:spPr>
        <a:xfrm>
          <a:off x="3059196" y="2383725"/>
          <a:ext cx="253861" cy="91440"/>
        </a:xfrm>
        <a:custGeom>
          <a:avLst/>
          <a:gdLst/>
          <a:ahLst/>
          <a:cxnLst/>
          <a:rect l="0" t="0" r="0" b="0"/>
          <a:pathLst>
            <a:path>
              <a:moveTo>
                <a:pt x="0" y="45720"/>
              </a:moveTo>
              <a:lnTo>
                <a:pt x="253861" y="45720"/>
              </a:lnTo>
            </a:path>
          </a:pathLst>
        </a:custGeom>
        <a:noFill/>
        <a:ln w="9525" cap="flat" cmpd="sng" algn="ctr">
          <a:solidFill>
            <a:schemeClr val="accent2">
              <a:hueOff val="2184709"/>
              <a:satOff val="-2725"/>
              <a:lumOff val="64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2428021"/>
        <a:ext cx="14223" cy="2847"/>
      </dsp:txXfrm>
    </dsp:sp>
    <dsp:sp modelId="{6DBFD550-83C3-49B8-BE3D-88ADD5F05FEA}">
      <dsp:nvSpPr>
        <dsp:cNvPr id="0" name=""/>
        <dsp:cNvSpPr/>
      </dsp:nvSpPr>
      <dsp:spPr>
        <a:xfrm>
          <a:off x="1824206" y="2058408"/>
          <a:ext cx="1236789" cy="742073"/>
        </a:xfrm>
        <a:prstGeom prst="rect">
          <a:avLst/>
        </a:prstGeom>
        <a:solidFill>
          <a:schemeClr val="accent2">
            <a:hueOff val="2048164"/>
            <a:satOff val="-2555"/>
            <a:lumOff val="6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Vectors, zoonoses, &amp; environmental transmission</a:t>
          </a:r>
        </a:p>
      </dsp:txBody>
      <dsp:txXfrm>
        <a:off x="1824206" y="2058408"/>
        <a:ext cx="1236789" cy="742073"/>
      </dsp:txXfrm>
    </dsp:sp>
    <dsp:sp modelId="{731E08D6-37AA-4571-89AF-2EA5621A630B}">
      <dsp:nvSpPr>
        <dsp:cNvPr id="0" name=""/>
        <dsp:cNvSpPr/>
      </dsp:nvSpPr>
      <dsp:spPr>
        <a:xfrm>
          <a:off x="921350" y="2798682"/>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2496810"/>
              <a:satOff val="-3114"/>
              <a:lumOff val="73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2924189"/>
        <a:ext cx="152788" cy="2847"/>
      </dsp:txXfrm>
    </dsp:sp>
    <dsp:sp modelId="{EE07531E-EBD2-40CB-9770-130D52CBFE6E}">
      <dsp:nvSpPr>
        <dsp:cNvPr id="0" name=""/>
        <dsp:cNvSpPr/>
      </dsp:nvSpPr>
      <dsp:spPr>
        <a:xfrm>
          <a:off x="3345457" y="2058408"/>
          <a:ext cx="1236789" cy="742073"/>
        </a:xfrm>
        <a:prstGeom prst="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Stochastic dynamics</a:t>
          </a:r>
        </a:p>
      </dsp:txBody>
      <dsp:txXfrm>
        <a:off x="3345457" y="2058408"/>
        <a:ext cx="1236789" cy="742073"/>
      </dsp:txXfrm>
    </dsp:sp>
    <dsp:sp modelId="{B3B2B9B5-8866-4998-A4B8-737F762C2618}">
      <dsp:nvSpPr>
        <dsp:cNvPr id="0" name=""/>
        <dsp:cNvSpPr/>
      </dsp:nvSpPr>
      <dsp:spPr>
        <a:xfrm>
          <a:off x="1537945" y="3410260"/>
          <a:ext cx="253861" cy="91440"/>
        </a:xfrm>
        <a:custGeom>
          <a:avLst/>
          <a:gdLst/>
          <a:ahLst/>
          <a:cxnLst/>
          <a:rect l="0" t="0" r="0" b="0"/>
          <a:pathLst>
            <a:path>
              <a:moveTo>
                <a:pt x="0" y="45720"/>
              </a:moveTo>
              <a:lnTo>
                <a:pt x="253861" y="45720"/>
              </a:lnTo>
            </a:path>
          </a:pathLst>
        </a:custGeom>
        <a:noFill/>
        <a:ln w="9525" cap="flat" cmpd="sng" algn="ctr">
          <a:solidFill>
            <a:schemeClr val="accent2">
              <a:hueOff val="2808911"/>
              <a:satOff val="-3503"/>
              <a:lumOff val="82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3454556"/>
        <a:ext cx="14223" cy="2847"/>
      </dsp:txXfrm>
    </dsp:sp>
    <dsp:sp modelId="{9B1912C2-E1CF-4051-AE6C-E6AC579FEC2D}">
      <dsp:nvSpPr>
        <dsp:cNvPr id="0" name=""/>
        <dsp:cNvSpPr/>
      </dsp:nvSpPr>
      <dsp:spPr>
        <a:xfrm>
          <a:off x="302956" y="3084943"/>
          <a:ext cx="1236789" cy="742073"/>
        </a:xfrm>
        <a:prstGeom prst="rect">
          <a:avLst/>
        </a:prstGeom>
        <a:solidFill>
          <a:schemeClr val="accent2">
            <a:hueOff val="2633354"/>
            <a:satOff val="-3284"/>
            <a:lumOff val="7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Spatial models, networks</a:t>
          </a:r>
        </a:p>
      </dsp:txBody>
      <dsp:txXfrm>
        <a:off x="302956" y="3084943"/>
        <a:ext cx="1236789" cy="742073"/>
      </dsp:txXfrm>
    </dsp:sp>
    <dsp:sp modelId="{C33C8E13-4745-4CE1-A244-5F8C2BB2D68F}">
      <dsp:nvSpPr>
        <dsp:cNvPr id="0" name=""/>
        <dsp:cNvSpPr/>
      </dsp:nvSpPr>
      <dsp:spPr>
        <a:xfrm>
          <a:off x="3059196" y="3410260"/>
          <a:ext cx="253861" cy="91440"/>
        </a:xfrm>
        <a:custGeom>
          <a:avLst/>
          <a:gdLst/>
          <a:ahLst/>
          <a:cxnLst/>
          <a:rect l="0" t="0" r="0" b="0"/>
          <a:pathLst>
            <a:path>
              <a:moveTo>
                <a:pt x="0" y="45720"/>
              </a:moveTo>
              <a:lnTo>
                <a:pt x="253861" y="45720"/>
              </a:lnTo>
            </a:path>
          </a:pathLst>
        </a:custGeom>
        <a:noFill/>
        <a:ln w="9525" cap="flat" cmpd="sng" algn="ctr">
          <a:solidFill>
            <a:schemeClr val="accent2">
              <a:hueOff val="3121013"/>
              <a:satOff val="-3893"/>
              <a:lumOff val="91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3454556"/>
        <a:ext cx="14223" cy="2847"/>
      </dsp:txXfrm>
    </dsp:sp>
    <dsp:sp modelId="{235A7C18-EF72-4CC0-A9FA-968B5D12691A}">
      <dsp:nvSpPr>
        <dsp:cNvPr id="0" name=""/>
        <dsp:cNvSpPr/>
      </dsp:nvSpPr>
      <dsp:spPr>
        <a:xfrm>
          <a:off x="1824206" y="3084943"/>
          <a:ext cx="1236789" cy="742073"/>
        </a:xfrm>
        <a:prstGeom prst="rect">
          <a:avLst/>
        </a:prstGeom>
        <a:solidFill>
          <a:schemeClr val="accent2">
            <a:hueOff val="2925949"/>
            <a:satOff val="-3649"/>
            <a:lumOff val="8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Interventions and sensitivity analyses</a:t>
          </a:r>
        </a:p>
      </dsp:txBody>
      <dsp:txXfrm>
        <a:off x="1824206" y="3084943"/>
        <a:ext cx="1236789" cy="742073"/>
      </dsp:txXfrm>
    </dsp:sp>
    <dsp:sp modelId="{522BC0D9-9BD0-439D-9DA8-9267026CCDDB}">
      <dsp:nvSpPr>
        <dsp:cNvPr id="0" name=""/>
        <dsp:cNvSpPr/>
      </dsp:nvSpPr>
      <dsp:spPr>
        <a:xfrm>
          <a:off x="921350" y="3825217"/>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3433114"/>
              <a:satOff val="-4282"/>
              <a:lumOff val="100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3950724"/>
        <a:ext cx="152788" cy="2847"/>
      </dsp:txXfrm>
    </dsp:sp>
    <dsp:sp modelId="{627FDB46-35B9-465E-920E-EE2F59C93157}">
      <dsp:nvSpPr>
        <dsp:cNvPr id="0" name=""/>
        <dsp:cNvSpPr/>
      </dsp:nvSpPr>
      <dsp:spPr>
        <a:xfrm>
          <a:off x="3345457" y="3084943"/>
          <a:ext cx="1236789" cy="742073"/>
        </a:xfrm>
        <a:prstGeom prst="rect">
          <a:avLst/>
        </a:prstGeom>
        <a:solidFill>
          <a:schemeClr val="accent2">
            <a:hueOff val="3218544"/>
            <a:satOff val="-4014"/>
            <a:lumOff val="9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Lab: Interventions and sensitivity analyses </a:t>
          </a:r>
        </a:p>
      </dsp:txBody>
      <dsp:txXfrm>
        <a:off x="3345457" y="3084943"/>
        <a:ext cx="1236789" cy="742073"/>
      </dsp:txXfrm>
    </dsp:sp>
    <dsp:sp modelId="{F2B5D056-EFFB-4D32-94E0-91FAC50BF20F}">
      <dsp:nvSpPr>
        <dsp:cNvPr id="0" name=""/>
        <dsp:cNvSpPr/>
      </dsp:nvSpPr>
      <dsp:spPr>
        <a:xfrm>
          <a:off x="1537945" y="4436795"/>
          <a:ext cx="253861" cy="91440"/>
        </a:xfrm>
        <a:custGeom>
          <a:avLst/>
          <a:gdLst/>
          <a:ahLst/>
          <a:cxnLst/>
          <a:rect l="0" t="0" r="0" b="0"/>
          <a:pathLst>
            <a:path>
              <a:moveTo>
                <a:pt x="0" y="45720"/>
              </a:moveTo>
              <a:lnTo>
                <a:pt x="253861" y="45720"/>
              </a:lnTo>
            </a:path>
          </a:pathLst>
        </a:custGeom>
        <a:noFill/>
        <a:ln w="9525" cap="flat" cmpd="sng" algn="ctr">
          <a:solidFill>
            <a:schemeClr val="accent2">
              <a:hueOff val="3745215"/>
              <a:satOff val="-4671"/>
              <a:lumOff val="109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4481091"/>
        <a:ext cx="14223" cy="2847"/>
      </dsp:txXfrm>
    </dsp:sp>
    <dsp:sp modelId="{4D02FC74-A11D-4C42-8317-0910A4B7276F}">
      <dsp:nvSpPr>
        <dsp:cNvPr id="0" name=""/>
        <dsp:cNvSpPr/>
      </dsp:nvSpPr>
      <dsp:spPr>
        <a:xfrm>
          <a:off x="302956" y="4111478"/>
          <a:ext cx="1236789" cy="742073"/>
        </a:xfrm>
        <a:prstGeom prst="rect">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Competition and evolutionary models</a:t>
          </a:r>
        </a:p>
      </dsp:txBody>
      <dsp:txXfrm>
        <a:off x="302956" y="4111478"/>
        <a:ext cx="1236789" cy="742073"/>
      </dsp:txXfrm>
    </dsp:sp>
    <dsp:sp modelId="{DD35C2B4-4A6B-40B5-95BD-62D5F209025F}">
      <dsp:nvSpPr>
        <dsp:cNvPr id="0" name=""/>
        <dsp:cNvSpPr/>
      </dsp:nvSpPr>
      <dsp:spPr>
        <a:xfrm>
          <a:off x="3059196" y="4436795"/>
          <a:ext cx="253861" cy="91440"/>
        </a:xfrm>
        <a:custGeom>
          <a:avLst/>
          <a:gdLst/>
          <a:ahLst/>
          <a:cxnLst/>
          <a:rect l="0" t="0" r="0" b="0"/>
          <a:pathLst>
            <a:path>
              <a:moveTo>
                <a:pt x="0" y="45720"/>
              </a:moveTo>
              <a:lnTo>
                <a:pt x="253861" y="45720"/>
              </a:lnTo>
            </a:path>
          </a:pathLst>
        </a:custGeom>
        <a:noFill/>
        <a:ln w="9525" cap="flat" cmpd="sng" algn="ctr">
          <a:solidFill>
            <a:schemeClr val="accent2">
              <a:hueOff val="4057316"/>
              <a:satOff val="-5060"/>
              <a:lumOff val="119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4481091"/>
        <a:ext cx="14223" cy="2847"/>
      </dsp:txXfrm>
    </dsp:sp>
    <dsp:sp modelId="{45753E0F-163E-4AA8-9277-D0871F6DF653}">
      <dsp:nvSpPr>
        <dsp:cNvPr id="0" name=""/>
        <dsp:cNvSpPr/>
      </dsp:nvSpPr>
      <dsp:spPr>
        <a:xfrm>
          <a:off x="1824206" y="4111478"/>
          <a:ext cx="1236789" cy="742073"/>
        </a:xfrm>
        <a:prstGeom prst="rect">
          <a:avLst/>
        </a:prstGeom>
        <a:solidFill>
          <a:schemeClr val="accent2">
            <a:hueOff val="3803734"/>
            <a:satOff val="-4744"/>
            <a:lumOff val="11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Within host evolution</a:t>
          </a:r>
        </a:p>
      </dsp:txBody>
      <dsp:txXfrm>
        <a:off x="1824206" y="4111478"/>
        <a:ext cx="1236789" cy="742073"/>
      </dsp:txXfrm>
    </dsp:sp>
    <dsp:sp modelId="{EDFBA90A-4888-47B8-8D0A-B0BB79CC4A51}">
      <dsp:nvSpPr>
        <dsp:cNvPr id="0" name=""/>
        <dsp:cNvSpPr/>
      </dsp:nvSpPr>
      <dsp:spPr>
        <a:xfrm>
          <a:off x="921350" y="4851752"/>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4369417"/>
              <a:satOff val="-5450"/>
              <a:lumOff val="128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4977259"/>
        <a:ext cx="152788" cy="2847"/>
      </dsp:txXfrm>
    </dsp:sp>
    <dsp:sp modelId="{FBE4F787-4AB1-4A84-88FA-E46968E3C8FE}">
      <dsp:nvSpPr>
        <dsp:cNvPr id="0" name=""/>
        <dsp:cNvSpPr/>
      </dsp:nvSpPr>
      <dsp:spPr>
        <a:xfrm>
          <a:off x="3345457" y="4111478"/>
          <a:ext cx="1236789" cy="742073"/>
        </a:xfrm>
        <a:prstGeom prst="rect">
          <a:avLst/>
        </a:prstGeom>
        <a:solidFill>
          <a:schemeClr val="accent2">
            <a:hueOff val="4096329"/>
            <a:satOff val="-5109"/>
            <a:lumOff val="12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Lab on Parameterization, calibration, and uncertainty</a:t>
          </a:r>
        </a:p>
      </dsp:txBody>
      <dsp:txXfrm>
        <a:off x="3345457" y="4111478"/>
        <a:ext cx="1236789" cy="742073"/>
      </dsp:txXfrm>
    </dsp:sp>
    <dsp:sp modelId="{9168A32A-329B-4436-A4E8-1968BCAE95A6}">
      <dsp:nvSpPr>
        <dsp:cNvPr id="0" name=""/>
        <dsp:cNvSpPr/>
      </dsp:nvSpPr>
      <dsp:spPr>
        <a:xfrm>
          <a:off x="1537945" y="5463330"/>
          <a:ext cx="253861" cy="91440"/>
        </a:xfrm>
        <a:custGeom>
          <a:avLst/>
          <a:gdLst/>
          <a:ahLst/>
          <a:cxnLst/>
          <a:rect l="0" t="0" r="0" b="0"/>
          <a:pathLst>
            <a:path>
              <a:moveTo>
                <a:pt x="0" y="45720"/>
              </a:moveTo>
              <a:lnTo>
                <a:pt x="253861" y="45720"/>
              </a:lnTo>
            </a:path>
          </a:pathLst>
        </a:custGeom>
        <a:noFill/>
        <a:ln w="9525" cap="flat" cmpd="sng" algn="ctr">
          <a:solidFill>
            <a:schemeClr val="accent2">
              <a:hueOff val="4681519"/>
              <a:satOff val="-5839"/>
              <a:lumOff val="137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5507626"/>
        <a:ext cx="14223" cy="2847"/>
      </dsp:txXfrm>
    </dsp:sp>
    <dsp:sp modelId="{2E873A18-3BB8-4867-B4EC-CD4D6914386C}">
      <dsp:nvSpPr>
        <dsp:cNvPr id="0" name=""/>
        <dsp:cNvSpPr/>
      </dsp:nvSpPr>
      <dsp:spPr>
        <a:xfrm>
          <a:off x="302956" y="5138013"/>
          <a:ext cx="1236789" cy="742073"/>
        </a:xfrm>
        <a:prstGeom prst="rect">
          <a:avLst/>
        </a:prstGeom>
        <a:solidFill>
          <a:schemeClr val="accent2">
            <a:hueOff val="4388924"/>
            <a:satOff val="-5474"/>
            <a:lumOff val="128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Health policy and economic evaluation models</a:t>
          </a:r>
        </a:p>
      </dsp:txBody>
      <dsp:txXfrm>
        <a:off x="302956" y="5138013"/>
        <a:ext cx="1236789" cy="742073"/>
      </dsp:txXfrm>
    </dsp:sp>
    <dsp:sp modelId="{AF09C222-1D99-4F9B-882C-509DBA6E7A14}">
      <dsp:nvSpPr>
        <dsp:cNvPr id="0" name=""/>
        <dsp:cNvSpPr/>
      </dsp:nvSpPr>
      <dsp:spPr>
        <a:xfrm>
          <a:off x="1824206" y="5138013"/>
          <a:ext cx="1236789" cy="742073"/>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Uses and abuses of models</a:t>
          </a:r>
        </a:p>
      </dsp:txBody>
      <dsp:txXfrm>
        <a:off x="1824206" y="5138013"/>
        <a:ext cx="1236789" cy="74207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a:defRPr sz="1300">
                <a:latin typeface="Arial" charset="0"/>
                <a:ea typeface="+mn-ea"/>
                <a:cs typeface="Arial"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vl1pPr>
          </a:lstStyle>
          <a:p>
            <a:fld id="{BC03492F-41C0-4991-968F-323DE7C7D58F}" type="datetimeFigureOut">
              <a:rPr lang="en-US" altLang="en-US"/>
              <a:pPr/>
              <a:t>5/25/2020</a:t>
            </a:fld>
            <a:endParaRPr lang="en-US" alt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a:defRPr sz="1300">
                <a:latin typeface="Arial" charset="0"/>
                <a:ea typeface="+mn-ea"/>
                <a:cs typeface="Arial"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vl1pPr>
          </a:lstStyle>
          <a:p>
            <a:fld id="{2809E605-90A1-49FE-B337-A2B28893E9D0}" type="slidenum">
              <a:rPr lang="en-US" altLang="en-US"/>
              <a:pPr/>
              <a:t>‹#›</a:t>
            </a:fld>
            <a:endParaRPr lang="en-US" altLang="en-US"/>
          </a:p>
        </p:txBody>
      </p:sp>
    </p:spTree>
    <p:extLst>
      <p:ext uri="{BB962C8B-B14F-4D97-AF65-F5344CB8AC3E}">
        <p14:creationId xmlns:p14="http://schemas.microsoft.com/office/powerpoint/2010/main" val="26590591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cs typeface="Arial" charset="0"/>
              </a:defRPr>
            </a:lvl1pPr>
            <a:lvl2pPr marL="709443" indent="-272863" eaLnBrk="0" hangingPunct="0">
              <a:defRPr i="1">
                <a:solidFill>
                  <a:schemeClr val="tx1"/>
                </a:solidFill>
                <a:latin typeface="Arial" charset="0"/>
                <a:cs typeface="Arial" charset="0"/>
              </a:defRPr>
            </a:lvl2pPr>
            <a:lvl3pPr marL="1091451" indent="-218290" eaLnBrk="0" hangingPunct="0">
              <a:defRPr i="1">
                <a:solidFill>
                  <a:schemeClr val="tx1"/>
                </a:solidFill>
                <a:latin typeface="Arial" charset="0"/>
                <a:cs typeface="Arial" charset="0"/>
              </a:defRPr>
            </a:lvl3pPr>
            <a:lvl4pPr marL="1528031" indent="-218290" eaLnBrk="0" hangingPunct="0">
              <a:defRPr i="1">
                <a:solidFill>
                  <a:schemeClr val="tx1"/>
                </a:solidFill>
                <a:latin typeface="Arial" charset="0"/>
                <a:cs typeface="Arial" charset="0"/>
              </a:defRPr>
            </a:lvl4pPr>
            <a:lvl5pPr marL="1964611" indent="-218290" eaLnBrk="0" hangingPunct="0">
              <a:defRPr i="1">
                <a:solidFill>
                  <a:schemeClr val="tx1"/>
                </a:solidFill>
                <a:latin typeface="Arial" charset="0"/>
                <a:cs typeface="Arial" charset="0"/>
              </a:defRPr>
            </a:lvl5pPr>
            <a:lvl6pPr marL="2401192" indent="-218290" eaLnBrk="0" fontAlgn="base" hangingPunct="0">
              <a:spcBef>
                <a:spcPct val="0"/>
              </a:spcBef>
              <a:spcAft>
                <a:spcPct val="0"/>
              </a:spcAft>
              <a:defRPr i="1">
                <a:solidFill>
                  <a:schemeClr val="tx1"/>
                </a:solidFill>
                <a:latin typeface="Arial" charset="0"/>
                <a:cs typeface="Arial" charset="0"/>
              </a:defRPr>
            </a:lvl6pPr>
            <a:lvl7pPr marL="2837772" indent="-218290" eaLnBrk="0" fontAlgn="base" hangingPunct="0">
              <a:spcBef>
                <a:spcPct val="0"/>
              </a:spcBef>
              <a:spcAft>
                <a:spcPct val="0"/>
              </a:spcAft>
              <a:defRPr i="1">
                <a:solidFill>
                  <a:schemeClr val="tx1"/>
                </a:solidFill>
                <a:latin typeface="Arial" charset="0"/>
                <a:cs typeface="Arial" charset="0"/>
              </a:defRPr>
            </a:lvl7pPr>
            <a:lvl8pPr marL="3274352" indent="-218290" eaLnBrk="0" fontAlgn="base" hangingPunct="0">
              <a:spcBef>
                <a:spcPct val="0"/>
              </a:spcBef>
              <a:spcAft>
                <a:spcPct val="0"/>
              </a:spcAft>
              <a:defRPr i="1">
                <a:solidFill>
                  <a:schemeClr val="tx1"/>
                </a:solidFill>
                <a:latin typeface="Arial" charset="0"/>
                <a:cs typeface="Arial" charset="0"/>
              </a:defRPr>
            </a:lvl8pPr>
            <a:lvl9pPr marL="3710932" indent="-218290" eaLnBrk="0" fontAlgn="base" hangingPunct="0">
              <a:spcBef>
                <a:spcPct val="0"/>
              </a:spcBef>
              <a:spcAft>
                <a:spcPct val="0"/>
              </a:spcAft>
              <a:defRPr i="1">
                <a:solidFill>
                  <a:schemeClr val="tx1"/>
                </a:solidFill>
                <a:latin typeface="Arial" charset="0"/>
                <a:cs typeface="Arial" charset="0"/>
              </a:defRPr>
            </a:lvl9pPr>
          </a:lstStyle>
          <a:p>
            <a:fld id="{1747975B-F2BF-4F46-A29D-266F42E91298}" type="slidenum">
              <a:rPr lang="en-US" i="0" smtClean="0">
                <a:latin typeface="Times New Roman" pitchFamily="18" charset="0"/>
              </a:rPr>
              <a:pPr/>
              <a:t>15</a:t>
            </a:fld>
            <a:endParaRPr lang="en-US" i="0">
              <a:latin typeface="Times New Roman"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xfrm>
            <a:off x="686098" y="4416099"/>
            <a:ext cx="5485805" cy="418245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cs typeface="Arial" charset="0"/>
              </a:rPr>
              <a:t>THIS SLIDE IS A BUILD</a:t>
            </a:r>
          </a:p>
          <a:p>
            <a:pPr eaLnBrk="1" hangingPunct="1"/>
            <a:r>
              <a:rPr lang="en-US">
                <a:cs typeface="Arial" charset="0"/>
              </a:rPr>
              <a:t>First two clicks bring up the axes (which you can explain).  </a:t>
            </a:r>
          </a:p>
          <a:p>
            <a:pPr eaLnBrk="1" hangingPunct="1"/>
            <a:r>
              <a:rPr lang="en-US">
                <a:cs typeface="Arial" charset="0"/>
              </a:rPr>
              <a:t>Each click after that lights up a different quadrant in the space.</a:t>
            </a:r>
          </a:p>
        </p:txBody>
      </p:sp>
    </p:spTree>
    <p:extLst>
      <p:ext uri="{BB962C8B-B14F-4D97-AF65-F5344CB8AC3E}">
        <p14:creationId xmlns:p14="http://schemas.microsoft.com/office/powerpoint/2010/main" val="520127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8880570-5C0E-43D1-87E8-5455E752C0D7}" type="slidenum">
              <a:rPr lang="en-US" smtClean="0"/>
              <a:pPr>
                <a:defRPr/>
              </a:pPr>
              <a:t>33</a:t>
            </a:fld>
            <a:endParaRPr lang="en-US" dirty="0"/>
          </a:p>
        </p:txBody>
      </p:sp>
    </p:spTree>
    <p:extLst>
      <p:ext uri="{BB962C8B-B14F-4D97-AF65-F5344CB8AC3E}">
        <p14:creationId xmlns:p14="http://schemas.microsoft.com/office/powerpoint/2010/main" val="2475486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8880570-5C0E-43D1-87E8-5455E752C0D7}" type="slidenum">
              <a:rPr lang="en-US" smtClean="0"/>
              <a:pPr>
                <a:defRPr/>
              </a:pPr>
              <a:t>34</a:t>
            </a:fld>
            <a:endParaRPr lang="en-US" dirty="0"/>
          </a:p>
        </p:txBody>
      </p:sp>
    </p:spTree>
    <p:extLst>
      <p:ext uri="{BB962C8B-B14F-4D97-AF65-F5344CB8AC3E}">
        <p14:creationId xmlns:p14="http://schemas.microsoft.com/office/powerpoint/2010/main" val="2069830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8880570-5C0E-43D1-87E8-5455E752C0D7}" type="slidenum">
              <a:rPr lang="en-US" smtClean="0"/>
              <a:pPr>
                <a:defRPr/>
              </a:pPr>
              <a:t>35</a:t>
            </a:fld>
            <a:endParaRPr lang="en-US" dirty="0"/>
          </a:p>
        </p:txBody>
      </p:sp>
    </p:spTree>
    <p:extLst>
      <p:ext uri="{BB962C8B-B14F-4D97-AF65-F5344CB8AC3E}">
        <p14:creationId xmlns:p14="http://schemas.microsoft.com/office/powerpoint/2010/main" val="2981731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8880570-5C0E-43D1-87E8-5455E752C0D7}" type="slidenum">
              <a:rPr lang="en-US" smtClean="0"/>
              <a:pPr>
                <a:defRPr/>
              </a:pPr>
              <a:t>36</a:t>
            </a:fld>
            <a:endParaRPr lang="en-US" dirty="0"/>
          </a:p>
        </p:txBody>
      </p:sp>
    </p:spTree>
    <p:extLst>
      <p:ext uri="{BB962C8B-B14F-4D97-AF65-F5344CB8AC3E}">
        <p14:creationId xmlns:p14="http://schemas.microsoft.com/office/powerpoint/2010/main" val="670853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cs typeface="Arial" charset="0"/>
              </a:defRPr>
            </a:lvl1pPr>
            <a:lvl2pPr marL="709443" indent="-272863" eaLnBrk="0" hangingPunct="0">
              <a:defRPr i="1">
                <a:solidFill>
                  <a:schemeClr val="tx1"/>
                </a:solidFill>
                <a:latin typeface="Arial" charset="0"/>
                <a:cs typeface="Arial" charset="0"/>
              </a:defRPr>
            </a:lvl2pPr>
            <a:lvl3pPr marL="1091451" indent="-218290" eaLnBrk="0" hangingPunct="0">
              <a:defRPr i="1">
                <a:solidFill>
                  <a:schemeClr val="tx1"/>
                </a:solidFill>
                <a:latin typeface="Arial" charset="0"/>
                <a:cs typeface="Arial" charset="0"/>
              </a:defRPr>
            </a:lvl3pPr>
            <a:lvl4pPr marL="1528031" indent="-218290" eaLnBrk="0" hangingPunct="0">
              <a:defRPr i="1">
                <a:solidFill>
                  <a:schemeClr val="tx1"/>
                </a:solidFill>
                <a:latin typeface="Arial" charset="0"/>
                <a:cs typeface="Arial" charset="0"/>
              </a:defRPr>
            </a:lvl4pPr>
            <a:lvl5pPr marL="1964611" indent="-218290" eaLnBrk="0" hangingPunct="0">
              <a:defRPr i="1">
                <a:solidFill>
                  <a:schemeClr val="tx1"/>
                </a:solidFill>
                <a:latin typeface="Arial" charset="0"/>
                <a:cs typeface="Arial" charset="0"/>
              </a:defRPr>
            </a:lvl5pPr>
            <a:lvl6pPr marL="2401192" indent="-218290" eaLnBrk="0" fontAlgn="base" hangingPunct="0">
              <a:spcBef>
                <a:spcPct val="0"/>
              </a:spcBef>
              <a:spcAft>
                <a:spcPct val="0"/>
              </a:spcAft>
              <a:defRPr i="1">
                <a:solidFill>
                  <a:schemeClr val="tx1"/>
                </a:solidFill>
                <a:latin typeface="Arial" charset="0"/>
                <a:cs typeface="Arial" charset="0"/>
              </a:defRPr>
            </a:lvl6pPr>
            <a:lvl7pPr marL="2837772" indent="-218290" eaLnBrk="0" fontAlgn="base" hangingPunct="0">
              <a:spcBef>
                <a:spcPct val="0"/>
              </a:spcBef>
              <a:spcAft>
                <a:spcPct val="0"/>
              </a:spcAft>
              <a:defRPr i="1">
                <a:solidFill>
                  <a:schemeClr val="tx1"/>
                </a:solidFill>
                <a:latin typeface="Arial" charset="0"/>
                <a:cs typeface="Arial" charset="0"/>
              </a:defRPr>
            </a:lvl7pPr>
            <a:lvl8pPr marL="3274352" indent="-218290" eaLnBrk="0" fontAlgn="base" hangingPunct="0">
              <a:spcBef>
                <a:spcPct val="0"/>
              </a:spcBef>
              <a:spcAft>
                <a:spcPct val="0"/>
              </a:spcAft>
              <a:defRPr i="1">
                <a:solidFill>
                  <a:schemeClr val="tx1"/>
                </a:solidFill>
                <a:latin typeface="Arial" charset="0"/>
                <a:cs typeface="Arial" charset="0"/>
              </a:defRPr>
            </a:lvl8pPr>
            <a:lvl9pPr marL="3710932" indent="-218290" eaLnBrk="0" fontAlgn="base" hangingPunct="0">
              <a:spcBef>
                <a:spcPct val="0"/>
              </a:spcBef>
              <a:spcAft>
                <a:spcPct val="0"/>
              </a:spcAft>
              <a:defRPr i="1">
                <a:solidFill>
                  <a:schemeClr val="tx1"/>
                </a:solidFill>
                <a:latin typeface="Arial" charset="0"/>
                <a:cs typeface="Arial" charset="0"/>
              </a:defRPr>
            </a:lvl9pPr>
          </a:lstStyle>
          <a:p>
            <a:fld id="{1747975B-F2BF-4F46-A29D-266F42E91298}" type="slidenum">
              <a:rPr lang="en-US" i="0" smtClean="0">
                <a:latin typeface="Times New Roman" pitchFamily="18" charset="0"/>
              </a:rPr>
              <a:pPr/>
              <a:t>16</a:t>
            </a:fld>
            <a:endParaRPr lang="en-US" i="0">
              <a:latin typeface="Times New Roman" pitchFamily="18"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xfrm>
            <a:off x="686098" y="4416099"/>
            <a:ext cx="5485805" cy="418245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cs typeface="Arial" charset="0"/>
              </a:rPr>
              <a:t>THIS SLIDE IS A BUILD</a:t>
            </a:r>
          </a:p>
          <a:p>
            <a:pPr eaLnBrk="1" hangingPunct="1"/>
            <a:r>
              <a:rPr lang="en-US">
                <a:cs typeface="Arial" charset="0"/>
              </a:rPr>
              <a:t>First two clicks bring up the axes (which you can explain).  </a:t>
            </a:r>
          </a:p>
          <a:p>
            <a:pPr eaLnBrk="1" hangingPunct="1"/>
            <a:r>
              <a:rPr lang="en-US">
                <a:cs typeface="Arial" charset="0"/>
              </a:rPr>
              <a:t>Each click after that lights up a different quadrant in the space.</a:t>
            </a:r>
          </a:p>
        </p:txBody>
      </p:sp>
    </p:spTree>
    <p:extLst>
      <p:ext uri="{BB962C8B-B14F-4D97-AF65-F5344CB8AC3E}">
        <p14:creationId xmlns:p14="http://schemas.microsoft.com/office/powerpoint/2010/main" val="1096385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cs typeface="Arial" charset="0"/>
              </a:defRPr>
            </a:lvl1pPr>
            <a:lvl2pPr marL="709443" indent="-272863" eaLnBrk="0" hangingPunct="0">
              <a:defRPr i="1">
                <a:solidFill>
                  <a:schemeClr val="tx1"/>
                </a:solidFill>
                <a:latin typeface="Arial" charset="0"/>
                <a:cs typeface="Arial" charset="0"/>
              </a:defRPr>
            </a:lvl2pPr>
            <a:lvl3pPr marL="1091451" indent="-218290" eaLnBrk="0" hangingPunct="0">
              <a:defRPr i="1">
                <a:solidFill>
                  <a:schemeClr val="tx1"/>
                </a:solidFill>
                <a:latin typeface="Arial" charset="0"/>
                <a:cs typeface="Arial" charset="0"/>
              </a:defRPr>
            </a:lvl3pPr>
            <a:lvl4pPr marL="1528031" indent="-218290" eaLnBrk="0" hangingPunct="0">
              <a:defRPr i="1">
                <a:solidFill>
                  <a:schemeClr val="tx1"/>
                </a:solidFill>
                <a:latin typeface="Arial" charset="0"/>
                <a:cs typeface="Arial" charset="0"/>
              </a:defRPr>
            </a:lvl4pPr>
            <a:lvl5pPr marL="1964611" indent="-218290" eaLnBrk="0" hangingPunct="0">
              <a:defRPr i="1">
                <a:solidFill>
                  <a:schemeClr val="tx1"/>
                </a:solidFill>
                <a:latin typeface="Arial" charset="0"/>
                <a:cs typeface="Arial" charset="0"/>
              </a:defRPr>
            </a:lvl5pPr>
            <a:lvl6pPr marL="2401192" indent="-218290" eaLnBrk="0" fontAlgn="base" hangingPunct="0">
              <a:spcBef>
                <a:spcPct val="0"/>
              </a:spcBef>
              <a:spcAft>
                <a:spcPct val="0"/>
              </a:spcAft>
              <a:defRPr i="1">
                <a:solidFill>
                  <a:schemeClr val="tx1"/>
                </a:solidFill>
                <a:latin typeface="Arial" charset="0"/>
                <a:cs typeface="Arial" charset="0"/>
              </a:defRPr>
            </a:lvl6pPr>
            <a:lvl7pPr marL="2837772" indent="-218290" eaLnBrk="0" fontAlgn="base" hangingPunct="0">
              <a:spcBef>
                <a:spcPct val="0"/>
              </a:spcBef>
              <a:spcAft>
                <a:spcPct val="0"/>
              </a:spcAft>
              <a:defRPr i="1">
                <a:solidFill>
                  <a:schemeClr val="tx1"/>
                </a:solidFill>
                <a:latin typeface="Arial" charset="0"/>
                <a:cs typeface="Arial" charset="0"/>
              </a:defRPr>
            </a:lvl7pPr>
            <a:lvl8pPr marL="3274352" indent="-218290" eaLnBrk="0" fontAlgn="base" hangingPunct="0">
              <a:spcBef>
                <a:spcPct val="0"/>
              </a:spcBef>
              <a:spcAft>
                <a:spcPct val="0"/>
              </a:spcAft>
              <a:defRPr i="1">
                <a:solidFill>
                  <a:schemeClr val="tx1"/>
                </a:solidFill>
                <a:latin typeface="Arial" charset="0"/>
                <a:cs typeface="Arial" charset="0"/>
              </a:defRPr>
            </a:lvl8pPr>
            <a:lvl9pPr marL="3710932" indent="-218290" eaLnBrk="0" fontAlgn="base" hangingPunct="0">
              <a:spcBef>
                <a:spcPct val="0"/>
              </a:spcBef>
              <a:spcAft>
                <a:spcPct val="0"/>
              </a:spcAft>
              <a:defRPr i="1">
                <a:solidFill>
                  <a:schemeClr val="tx1"/>
                </a:solidFill>
                <a:latin typeface="Arial" charset="0"/>
                <a:cs typeface="Arial" charset="0"/>
              </a:defRPr>
            </a:lvl9pPr>
          </a:lstStyle>
          <a:p>
            <a:fld id="{73D60F03-C5DD-40DB-91E5-F10643D9C2DC}" type="slidenum">
              <a:rPr lang="en-US" i="0" smtClean="0">
                <a:latin typeface="Times New Roman" pitchFamily="18" charset="0"/>
              </a:rPr>
              <a:pPr/>
              <a:t>17</a:t>
            </a:fld>
            <a:endParaRPr lang="en-US" i="0">
              <a:latin typeface="Times New Roman" pitchFamily="18"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xfrm>
            <a:off x="686098" y="4416099"/>
            <a:ext cx="5485805" cy="418245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cs typeface="Arial" charset="0"/>
              </a:rPr>
              <a:t>THIS SLIDE IS ANIMATED; the “Spend more, get more” disappears after the slide opens.</a:t>
            </a:r>
          </a:p>
          <a:p>
            <a:pPr eaLnBrk="1" hangingPunct="1"/>
            <a:endParaRPr lang="en-US">
              <a:cs typeface="Arial" charset="0"/>
            </a:endParaRPr>
          </a:p>
          <a:p>
            <a:pPr eaLnBrk="1" hangingPunct="1"/>
            <a:r>
              <a:rPr lang="en-US">
                <a:cs typeface="Arial" charset="0"/>
              </a:rPr>
              <a:t>Explain that we’d rather be in the lower right area… lots of gain in health benefit for little cost.</a:t>
            </a:r>
          </a:p>
          <a:p>
            <a:pPr eaLnBrk="1" hangingPunct="1"/>
            <a:r>
              <a:rPr lang="en-US">
                <a:cs typeface="Arial" charset="0"/>
              </a:rPr>
              <a:t>Note that at some point, it makes more sense not to cover an intervention, and to spend the money on a different intervention that generates more health benefit for the same spend.</a:t>
            </a:r>
          </a:p>
        </p:txBody>
      </p:sp>
    </p:spTree>
    <p:extLst>
      <p:ext uri="{BB962C8B-B14F-4D97-AF65-F5344CB8AC3E}">
        <p14:creationId xmlns:p14="http://schemas.microsoft.com/office/powerpoint/2010/main" val="2643043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i="1">
                <a:solidFill>
                  <a:schemeClr val="tx1"/>
                </a:solidFill>
                <a:latin typeface="Arial" charset="0"/>
                <a:cs typeface="Arial" charset="0"/>
              </a:defRPr>
            </a:lvl1pPr>
            <a:lvl2pPr marL="709443" indent="-272863" eaLnBrk="0" hangingPunct="0">
              <a:defRPr i="1">
                <a:solidFill>
                  <a:schemeClr val="tx1"/>
                </a:solidFill>
                <a:latin typeface="Arial" charset="0"/>
                <a:cs typeface="Arial" charset="0"/>
              </a:defRPr>
            </a:lvl2pPr>
            <a:lvl3pPr marL="1091451" indent="-218290" eaLnBrk="0" hangingPunct="0">
              <a:defRPr i="1">
                <a:solidFill>
                  <a:schemeClr val="tx1"/>
                </a:solidFill>
                <a:latin typeface="Arial" charset="0"/>
                <a:cs typeface="Arial" charset="0"/>
              </a:defRPr>
            </a:lvl3pPr>
            <a:lvl4pPr marL="1528031" indent="-218290" eaLnBrk="0" hangingPunct="0">
              <a:defRPr i="1">
                <a:solidFill>
                  <a:schemeClr val="tx1"/>
                </a:solidFill>
                <a:latin typeface="Arial" charset="0"/>
                <a:cs typeface="Arial" charset="0"/>
              </a:defRPr>
            </a:lvl4pPr>
            <a:lvl5pPr marL="1964611" indent="-218290" eaLnBrk="0" hangingPunct="0">
              <a:defRPr i="1">
                <a:solidFill>
                  <a:schemeClr val="tx1"/>
                </a:solidFill>
                <a:latin typeface="Arial" charset="0"/>
                <a:cs typeface="Arial" charset="0"/>
              </a:defRPr>
            </a:lvl5pPr>
            <a:lvl6pPr marL="2401192" indent="-218290" eaLnBrk="0" fontAlgn="base" hangingPunct="0">
              <a:spcBef>
                <a:spcPct val="0"/>
              </a:spcBef>
              <a:spcAft>
                <a:spcPct val="0"/>
              </a:spcAft>
              <a:defRPr i="1">
                <a:solidFill>
                  <a:schemeClr val="tx1"/>
                </a:solidFill>
                <a:latin typeface="Arial" charset="0"/>
                <a:cs typeface="Arial" charset="0"/>
              </a:defRPr>
            </a:lvl6pPr>
            <a:lvl7pPr marL="2837772" indent="-218290" eaLnBrk="0" fontAlgn="base" hangingPunct="0">
              <a:spcBef>
                <a:spcPct val="0"/>
              </a:spcBef>
              <a:spcAft>
                <a:spcPct val="0"/>
              </a:spcAft>
              <a:defRPr i="1">
                <a:solidFill>
                  <a:schemeClr val="tx1"/>
                </a:solidFill>
                <a:latin typeface="Arial" charset="0"/>
                <a:cs typeface="Arial" charset="0"/>
              </a:defRPr>
            </a:lvl7pPr>
            <a:lvl8pPr marL="3274352" indent="-218290" eaLnBrk="0" fontAlgn="base" hangingPunct="0">
              <a:spcBef>
                <a:spcPct val="0"/>
              </a:spcBef>
              <a:spcAft>
                <a:spcPct val="0"/>
              </a:spcAft>
              <a:defRPr i="1">
                <a:solidFill>
                  <a:schemeClr val="tx1"/>
                </a:solidFill>
                <a:latin typeface="Arial" charset="0"/>
                <a:cs typeface="Arial" charset="0"/>
              </a:defRPr>
            </a:lvl8pPr>
            <a:lvl9pPr marL="3710932" indent="-218290" eaLnBrk="0" fontAlgn="base" hangingPunct="0">
              <a:spcBef>
                <a:spcPct val="0"/>
              </a:spcBef>
              <a:spcAft>
                <a:spcPct val="0"/>
              </a:spcAft>
              <a:defRPr i="1">
                <a:solidFill>
                  <a:schemeClr val="tx1"/>
                </a:solidFill>
                <a:latin typeface="Arial" charset="0"/>
                <a:cs typeface="Arial" charset="0"/>
              </a:defRPr>
            </a:lvl9pPr>
          </a:lstStyle>
          <a:p>
            <a:fld id="{65A1B5AC-0170-4D1F-8E82-76F41DFCEB7E}" type="slidenum">
              <a:rPr lang="en-US" i="0" smtClean="0">
                <a:latin typeface="Times New Roman" pitchFamily="18" charset="0"/>
              </a:rPr>
              <a:pPr/>
              <a:t>18</a:t>
            </a:fld>
            <a:endParaRPr lang="en-US" i="0">
              <a:latin typeface="Times New Roman" pitchFamily="18"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xfrm>
            <a:off x="686098" y="4416099"/>
            <a:ext cx="5485805" cy="418245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cs typeface="Arial" charset="0"/>
              </a:rPr>
              <a:t>How is health benefit measured?  QALYs: account for changes in both length and quality of life.</a:t>
            </a:r>
          </a:p>
          <a:p>
            <a:pPr eaLnBrk="1" hangingPunct="1"/>
            <a:endParaRPr lang="en-US">
              <a:cs typeface="Arial" charset="0"/>
            </a:endParaRPr>
          </a:p>
          <a:p>
            <a:pPr eaLnBrk="1" hangingPunct="1"/>
            <a:r>
              <a:rPr lang="en-US">
                <a:cs typeface="Arial" charset="0"/>
              </a:rPr>
              <a:t>The CER offers a single number that expresses whether an intervention is relatively more or less cost effective.</a:t>
            </a:r>
          </a:p>
          <a:p>
            <a:pPr eaLnBrk="1" hangingPunct="1"/>
            <a:endParaRPr lang="en-US">
              <a:cs typeface="Arial" charset="0"/>
            </a:endParaRPr>
          </a:p>
          <a:p>
            <a:pPr eaLnBrk="1" hangingPunct="1"/>
            <a:r>
              <a:rPr lang="en-US">
                <a:cs typeface="Arial" charset="0"/>
              </a:rPr>
              <a:t>Explain that bigger CERs mean the intervention is cost effective, and explain that the CER is the slope.</a:t>
            </a:r>
          </a:p>
        </p:txBody>
      </p:sp>
    </p:spTree>
    <p:extLst>
      <p:ext uri="{BB962C8B-B14F-4D97-AF65-F5344CB8AC3E}">
        <p14:creationId xmlns:p14="http://schemas.microsoft.com/office/powerpoint/2010/main" val="2533744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8880570-5C0E-43D1-87E8-5455E752C0D7}" type="slidenum">
              <a:rPr lang="en-US" smtClean="0"/>
              <a:pPr>
                <a:defRPr/>
              </a:pPr>
              <a:t>20</a:t>
            </a:fld>
            <a:endParaRPr lang="en-US" dirty="0"/>
          </a:p>
        </p:txBody>
      </p:sp>
    </p:spTree>
    <p:extLst>
      <p:ext uri="{BB962C8B-B14F-4D97-AF65-F5344CB8AC3E}">
        <p14:creationId xmlns:p14="http://schemas.microsoft.com/office/powerpoint/2010/main" val="3240697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8880570-5C0E-43D1-87E8-5455E752C0D7}" type="slidenum">
              <a:rPr lang="en-US" smtClean="0"/>
              <a:pPr>
                <a:defRPr/>
              </a:pPr>
              <a:t>21</a:t>
            </a:fld>
            <a:endParaRPr lang="en-US" dirty="0"/>
          </a:p>
        </p:txBody>
      </p:sp>
    </p:spTree>
    <p:extLst>
      <p:ext uri="{BB962C8B-B14F-4D97-AF65-F5344CB8AC3E}">
        <p14:creationId xmlns:p14="http://schemas.microsoft.com/office/powerpoint/2010/main" val="2331463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8880570-5C0E-43D1-87E8-5455E752C0D7}" type="slidenum">
              <a:rPr lang="en-US" smtClean="0"/>
              <a:pPr>
                <a:defRPr/>
              </a:pPr>
              <a:t>22</a:t>
            </a:fld>
            <a:endParaRPr lang="en-US" dirty="0"/>
          </a:p>
        </p:txBody>
      </p:sp>
    </p:spTree>
    <p:extLst>
      <p:ext uri="{BB962C8B-B14F-4D97-AF65-F5344CB8AC3E}">
        <p14:creationId xmlns:p14="http://schemas.microsoft.com/office/powerpoint/2010/main" val="1031014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8880570-5C0E-43D1-87E8-5455E752C0D7}" type="slidenum">
              <a:rPr lang="en-US" smtClean="0"/>
              <a:pPr>
                <a:defRPr/>
              </a:pPr>
              <a:t>23</a:t>
            </a:fld>
            <a:endParaRPr lang="en-US" dirty="0"/>
          </a:p>
        </p:txBody>
      </p:sp>
    </p:spTree>
    <p:extLst>
      <p:ext uri="{BB962C8B-B14F-4D97-AF65-F5344CB8AC3E}">
        <p14:creationId xmlns:p14="http://schemas.microsoft.com/office/powerpoint/2010/main" val="3291334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8880570-5C0E-43D1-87E8-5455E752C0D7}" type="slidenum">
              <a:rPr lang="en-US" smtClean="0"/>
              <a:pPr>
                <a:defRPr/>
              </a:pPr>
              <a:t>24</a:t>
            </a:fld>
            <a:endParaRPr lang="en-US" dirty="0"/>
          </a:p>
        </p:txBody>
      </p:sp>
    </p:spTree>
    <p:extLst>
      <p:ext uri="{BB962C8B-B14F-4D97-AF65-F5344CB8AC3E}">
        <p14:creationId xmlns:p14="http://schemas.microsoft.com/office/powerpoint/2010/main" val="930723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8509A56D-E419-4E03-850F-467FCCC75614}" type="datetime1">
              <a:rPr lang="en-US" altLang="en-US"/>
              <a:pPr/>
              <a:t>5/25/2020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FB3C282E-49FC-4D2E-895C-C5B95E0D87A0}" type="slidenum">
              <a:rPr lang="en-US" altLang="en-US"/>
              <a:pPr/>
              <a:t>‹#›</a:t>
            </a:fld>
            <a:endParaRPr lang="en-US" altLang="en-US"/>
          </a:p>
        </p:txBody>
      </p:sp>
    </p:spTree>
    <p:extLst>
      <p:ext uri="{BB962C8B-B14F-4D97-AF65-F5344CB8AC3E}">
        <p14:creationId xmlns:p14="http://schemas.microsoft.com/office/powerpoint/2010/main" val="2127135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8FE9277-1D1A-40AD-B214-E3555C786148}" type="datetime1">
              <a:rPr lang="en-US" altLang="en-US"/>
              <a:pPr/>
              <a:t>5/25/2020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16E48042-C9A0-4836-8131-44276117E7A8}" type="slidenum">
              <a:rPr lang="en-US" altLang="en-US"/>
              <a:pPr/>
              <a:t>‹#›</a:t>
            </a:fld>
            <a:endParaRPr lang="en-US" altLang="en-US"/>
          </a:p>
        </p:txBody>
      </p:sp>
    </p:spTree>
    <p:extLst>
      <p:ext uri="{BB962C8B-B14F-4D97-AF65-F5344CB8AC3E}">
        <p14:creationId xmlns:p14="http://schemas.microsoft.com/office/powerpoint/2010/main" val="865773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B075CD3-FB5C-4157-81CB-B48BBC42D9D7}" type="datetime1">
              <a:rPr lang="en-US" altLang="en-US"/>
              <a:pPr/>
              <a:t>5/25/2020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93E690CF-288E-4210-80B9-99B2CC7B754D}" type="slidenum">
              <a:rPr lang="en-US" altLang="en-US"/>
              <a:pPr/>
              <a:t>‹#›</a:t>
            </a:fld>
            <a:endParaRPr lang="en-US" altLang="en-US"/>
          </a:p>
        </p:txBody>
      </p:sp>
    </p:spTree>
    <p:extLst>
      <p:ext uri="{BB962C8B-B14F-4D97-AF65-F5344CB8AC3E}">
        <p14:creationId xmlns:p14="http://schemas.microsoft.com/office/powerpoint/2010/main" val="16861869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7"/>
          <p:cNvSpPr>
            <a:spLocks noGrp="1"/>
          </p:cNvSpPr>
          <p:nvPr>
            <p:ph sz="quarter" idx="13"/>
          </p:nvPr>
        </p:nvSpPr>
        <p:spPr>
          <a:xfrm>
            <a:off x="457200" y="1219200"/>
            <a:ext cx="8229600" cy="4937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8776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83D104F-2E29-4B2C-900A-8383AB2945AD}" type="datetime1">
              <a:rPr lang="en-US" altLang="en-US"/>
              <a:pPr/>
              <a:t>5/25/2020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32746B8B-A365-4E20-9F34-CD9F13677DC1}" type="slidenum">
              <a:rPr lang="en-US" altLang="en-US"/>
              <a:pPr/>
              <a:t>‹#›</a:t>
            </a:fld>
            <a:endParaRPr lang="en-US" altLang="en-US"/>
          </a:p>
        </p:txBody>
      </p:sp>
    </p:spTree>
    <p:extLst>
      <p:ext uri="{BB962C8B-B14F-4D97-AF65-F5344CB8AC3E}">
        <p14:creationId xmlns:p14="http://schemas.microsoft.com/office/powerpoint/2010/main" val="3177121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FFF3F286-B4B7-4471-A70C-27B48C5C7B4A}" type="datetime1">
              <a:rPr lang="en-US" altLang="en-US"/>
              <a:pPr/>
              <a:t>5/25/2020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E47C795A-EC15-45B4-8138-A8B4575319E6}" type="slidenum">
              <a:rPr lang="en-US" altLang="en-US"/>
              <a:pPr/>
              <a:t>‹#›</a:t>
            </a:fld>
            <a:endParaRPr lang="en-US" altLang="en-US"/>
          </a:p>
        </p:txBody>
      </p:sp>
    </p:spTree>
    <p:extLst>
      <p:ext uri="{BB962C8B-B14F-4D97-AF65-F5344CB8AC3E}">
        <p14:creationId xmlns:p14="http://schemas.microsoft.com/office/powerpoint/2010/main" val="562133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66D973DD-7842-49BB-A882-7E1F344E14A0}" type="datetime1">
              <a:rPr lang="en-US" altLang="en-US"/>
              <a:pPr/>
              <a:t>5/25/2020</a:t>
            </a:fld>
            <a:endParaRPr lang="en-US" altLang="en-US"/>
          </a:p>
        </p:txBody>
      </p:sp>
      <p:sp>
        <p:nvSpPr>
          <p:cNvPr id="6"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7" name="Slide Number Placeholder 5"/>
          <p:cNvSpPr>
            <a:spLocks noGrp="1"/>
          </p:cNvSpPr>
          <p:nvPr>
            <p:ph type="sldNum" sz="quarter" idx="12"/>
          </p:nvPr>
        </p:nvSpPr>
        <p:spPr/>
        <p:txBody>
          <a:bodyPr/>
          <a:lstStyle>
            <a:lvl1pPr>
              <a:defRPr/>
            </a:lvl1pPr>
          </a:lstStyle>
          <a:p>
            <a:fld id="{C8626415-5450-4D14-826B-99F219F14C1E}" type="slidenum">
              <a:rPr lang="en-US" altLang="en-US"/>
              <a:pPr/>
              <a:t>‹#›</a:t>
            </a:fld>
            <a:endParaRPr lang="en-US" altLang="en-US"/>
          </a:p>
        </p:txBody>
      </p:sp>
    </p:spTree>
    <p:extLst>
      <p:ext uri="{BB962C8B-B14F-4D97-AF65-F5344CB8AC3E}">
        <p14:creationId xmlns:p14="http://schemas.microsoft.com/office/powerpoint/2010/main" val="2403453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1440CAE5-26E5-4A7A-BACF-5DCA20F930A2}" type="datetime1">
              <a:rPr lang="en-US" altLang="en-US"/>
              <a:pPr/>
              <a:t>5/25/2020</a:t>
            </a:fld>
            <a:endParaRPr lang="en-US" altLang="en-US"/>
          </a:p>
        </p:txBody>
      </p:sp>
      <p:sp>
        <p:nvSpPr>
          <p:cNvPr id="8"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9" name="Slide Number Placeholder 5"/>
          <p:cNvSpPr>
            <a:spLocks noGrp="1"/>
          </p:cNvSpPr>
          <p:nvPr>
            <p:ph type="sldNum" sz="quarter" idx="12"/>
          </p:nvPr>
        </p:nvSpPr>
        <p:spPr/>
        <p:txBody>
          <a:bodyPr/>
          <a:lstStyle>
            <a:lvl1pPr>
              <a:defRPr/>
            </a:lvl1pPr>
          </a:lstStyle>
          <a:p>
            <a:fld id="{CD75ABD9-121E-4BBD-9DB1-14ABE63CFB5F}" type="slidenum">
              <a:rPr lang="en-US" altLang="en-US"/>
              <a:pPr/>
              <a:t>‹#›</a:t>
            </a:fld>
            <a:endParaRPr lang="en-US" altLang="en-US"/>
          </a:p>
        </p:txBody>
      </p:sp>
    </p:spTree>
    <p:extLst>
      <p:ext uri="{BB962C8B-B14F-4D97-AF65-F5344CB8AC3E}">
        <p14:creationId xmlns:p14="http://schemas.microsoft.com/office/powerpoint/2010/main" val="303447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BE9D9CC5-0014-4A2D-A7EF-2923AF1C10D3}" type="datetime1">
              <a:rPr lang="en-US" altLang="en-US"/>
              <a:pPr/>
              <a:t>5/25/2020</a:t>
            </a:fld>
            <a:endParaRPr lang="en-US" altLang="en-US"/>
          </a:p>
        </p:txBody>
      </p:sp>
      <p:sp>
        <p:nvSpPr>
          <p:cNvPr id="4"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5" name="Slide Number Placeholder 5"/>
          <p:cNvSpPr>
            <a:spLocks noGrp="1"/>
          </p:cNvSpPr>
          <p:nvPr>
            <p:ph type="sldNum" sz="quarter" idx="12"/>
          </p:nvPr>
        </p:nvSpPr>
        <p:spPr/>
        <p:txBody>
          <a:bodyPr/>
          <a:lstStyle>
            <a:lvl1pPr>
              <a:defRPr/>
            </a:lvl1pPr>
          </a:lstStyle>
          <a:p>
            <a:fld id="{1702C6FA-0B6F-4B27-9B93-AA7CCF19E8DA}" type="slidenum">
              <a:rPr lang="en-US" altLang="en-US"/>
              <a:pPr/>
              <a:t>‹#›</a:t>
            </a:fld>
            <a:endParaRPr lang="en-US" altLang="en-US"/>
          </a:p>
        </p:txBody>
      </p:sp>
    </p:spTree>
    <p:extLst>
      <p:ext uri="{BB962C8B-B14F-4D97-AF65-F5344CB8AC3E}">
        <p14:creationId xmlns:p14="http://schemas.microsoft.com/office/powerpoint/2010/main" val="3633221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CA470D8E-0A72-435A-BCDB-787861DFC38E}" type="datetime1">
              <a:rPr lang="en-US" altLang="en-US"/>
              <a:pPr/>
              <a:t>5/25/2020</a:t>
            </a:fld>
            <a:endParaRPr lang="en-US" altLang="en-US"/>
          </a:p>
        </p:txBody>
      </p:sp>
      <p:sp>
        <p:nvSpPr>
          <p:cNvPr id="3"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4" name="Slide Number Placeholder 5"/>
          <p:cNvSpPr>
            <a:spLocks noGrp="1"/>
          </p:cNvSpPr>
          <p:nvPr>
            <p:ph type="sldNum" sz="quarter" idx="12"/>
          </p:nvPr>
        </p:nvSpPr>
        <p:spPr/>
        <p:txBody>
          <a:bodyPr/>
          <a:lstStyle>
            <a:lvl1pPr>
              <a:defRPr/>
            </a:lvl1pPr>
          </a:lstStyle>
          <a:p>
            <a:fld id="{BE486782-7C51-43D7-89B5-AD3970A3C244}" type="slidenum">
              <a:rPr lang="en-US" altLang="en-US"/>
              <a:pPr/>
              <a:t>‹#›</a:t>
            </a:fld>
            <a:endParaRPr lang="en-US" altLang="en-US"/>
          </a:p>
        </p:txBody>
      </p:sp>
    </p:spTree>
    <p:extLst>
      <p:ext uri="{BB962C8B-B14F-4D97-AF65-F5344CB8AC3E}">
        <p14:creationId xmlns:p14="http://schemas.microsoft.com/office/powerpoint/2010/main" val="558211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4A1B7C73-EDC2-4619-BA9E-B007E2280E3B}" type="datetime1">
              <a:rPr lang="en-US" altLang="en-US"/>
              <a:pPr/>
              <a:t>5/25/2020</a:t>
            </a:fld>
            <a:endParaRPr lang="en-US" altLang="en-US"/>
          </a:p>
        </p:txBody>
      </p:sp>
      <p:sp>
        <p:nvSpPr>
          <p:cNvPr id="6"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7" name="Slide Number Placeholder 5"/>
          <p:cNvSpPr>
            <a:spLocks noGrp="1"/>
          </p:cNvSpPr>
          <p:nvPr>
            <p:ph type="sldNum" sz="quarter" idx="12"/>
          </p:nvPr>
        </p:nvSpPr>
        <p:spPr/>
        <p:txBody>
          <a:bodyPr/>
          <a:lstStyle>
            <a:lvl1pPr>
              <a:defRPr/>
            </a:lvl1pPr>
          </a:lstStyle>
          <a:p>
            <a:fld id="{66F9652F-C41D-436E-A956-280D75D29DB5}" type="slidenum">
              <a:rPr lang="en-US" altLang="en-US"/>
              <a:pPr/>
              <a:t>‹#›</a:t>
            </a:fld>
            <a:endParaRPr lang="en-US" altLang="en-US"/>
          </a:p>
        </p:txBody>
      </p:sp>
    </p:spTree>
    <p:extLst>
      <p:ext uri="{BB962C8B-B14F-4D97-AF65-F5344CB8AC3E}">
        <p14:creationId xmlns:p14="http://schemas.microsoft.com/office/powerpoint/2010/main" val="3515570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34DD2D31-57F2-4173-97CC-9798739BE925}" type="datetime1">
              <a:rPr lang="en-US" altLang="en-US"/>
              <a:pPr/>
              <a:t>5/25/2020</a:t>
            </a:fld>
            <a:endParaRPr lang="en-US" altLang="en-US"/>
          </a:p>
        </p:txBody>
      </p:sp>
      <p:sp>
        <p:nvSpPr>
          <p:cNvPr id="6"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7" name="Slide Number Placeholder 5"/>
          <p:cNvSpPr>
            <a:spLocks noGrp="1"/>
          </p:cNvSpPr>
          <p:nvPr>
            <p:ph type="sldNum" sz="quarter" idx="12"/>
          </p:nvPr>
        </p:nvSpPr>
        <p:spPr/>
        <p:txBody>
          <a:bodyPr/>
          <a:lstStyle>
            <a:lvl1pPr>
              <a:defRPr/>
            </a:lvl1pPr>
          </a:lstStyle>
          <a:p>
            <a:fld id="{858E78FD-CB40-47F2-851E-11A31561321E}" type="slidenum">
              <a:rPr lang="en-US" altLang="en-US"/>
              <a:pPr/>
              <a:t>‹#›</a:t>
            </a:fld>
            <a:endParaRPr lang="en-US" altLang="en-US"/>
          </a:p>
        </p:txBody>
      </p:sp>
    </p:spTree>
    <p:extLst>
      <p:ext uri="{BB962C8B-B14F-4D97-AF65-F5344CB8AC3E}">
        <p14:creationId xmlns:p14="http://schemas.microsoft.com/office/powerpoint/2010/main" val="1901107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9C672107-976E-44F6-A2DD-796379B56353}" type="datetime1">
              <a:rPr lang="en-US" altLang="en-US"/>
              <a:pPr/>
              <a:t>5/25/2020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17E7C6E0-81A9-443F-A762-C3A4DCCE332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2.xml"/><Relationship Id="rId5" Type="http://schemas.openxmlformats.org/officeDocument/2006/relationships/image" Target="../media/image15.jpeg"/><Relationship Id="rId4" Type="http://schemas.openxmlformats.org/officeDocument/2006/relationships/image" Target="../media/image14.jpeg"/></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457200" y="1752600"/>
            <a:ext cx="8229600" cy="1905000"/>
          </a:xfrm>
        </p:spPr>
        <p:txBody>
          <a:bodyPr/>
          <a:lstStyle/>
          <a:p>
            <a:pPr eaLnBrk="1" hangingPunct="1"/>
            <a:r>
              <a:rPr lang="en-US" altLang="en-US" sz="4000" b="1" dirty="0">
                <a:ea typeface="ＭＳ Ｐゴシック" pitchFamily="34" charset="-128"/>
              </a:rPr>
              <a:t>Models for Understanding and Controlling Global Infectious Diseases</a:t>
            </a:r>
            <a:br>
              <a:rPr lang="en-US" altLang="en-US" sz="4000" b="1" dirty="0">
                <a:ea typeface="ＭＳ Ｐゴシック" pitchFamily="34" charset="-128"/>
              </a:rPr>
            </a:br>
            <a:r>
              <a:rPr lang="en-US" altLang="en-US" sz="4000" b="1" dirty="0">
                <a:ea typeface="ＭＳ Ｐゴシック" pitchFamily="34" charset="-128"/>
              </a:rPr>
              <a:t>HUMBIO 154D / HRP 204 </a:t>
            </a:r>
          </a:p>
        </p:txBody>
      </p:sp>
      <p:sp>
        <p:nvSpPr>
          <p:cNvPr id="14338" name="Subtitle 2"/>
          <p:cNvSpPr>
            <a:spLocks noGrp="1"/>
          </p:cNvSpPr>
          <p:nvPr>
            <p:ph type="subTitle" idx="1"/>
          </p:nvPr>
        </p:nvSpPr>
        <p:spPr>
          <a:xfrm>
            <a:off x="609600" y="3886200"/>
            <a:ext cx="7848600" cy="1752600"/>
          </a:xfrm>
        </p:spPr>
        <p:txBody>
          <a:bodyPr/>
          <a:lstStyle/>
          <a:p>
            <a:pPr eaLnBrk="1" hangingPunct="1"/>
            <a:r>
              <a:rPr lang="en-US" altLang="en-US" dirty="0">
                <a:solidFill>
                  <a:schemeClr val="tx1"/>
                </a:solidFill>
                <a:ea typeface="ＭＳ Ｐゴシック" pitchFamily="34" charset="-128"/>
              </a:rPr>
              <a:t>Session 16</a:t>
            </a:r>
          </a:p>
          <a:p>
            <a:pPr eaLnBrk="1" hangingPunct="1"/>
            <a:r>
              <a:rPr lang="en-US" altLang="en-US" dirty="0">
                <a:solidFill>
                  <a:schemeClr val="tx1"/>
                </a:solidFill>
                <a:ea typeface="ＭＳ Ｐゴシック" pitchFamily="34" charset="-128"/>
              </a:rPr>
              <a:t>Jason Andrews </a:t>
            </a:r>
          </a:p>
          <a:p>
            <a:pPr eaLnBrk="1" hangingPunct="1"/>
            <a:r>
              <a:rPr lang="en-US" altLang="en-US" dirty="0">
                <a:solidFill>
                  <a:schemeClr val="tx1"/>
                </a:solidFill>
                <a:ea typeface="ＭＳ Ｐゴシック" pitchFamily="34" charset="-128"/>
              </a:rPr>
              <a:t>Jeremy Goldhaber-Fiebert</a:t>
            </a:r>
          </a:p>
          <a:p>
            <a:pPr eaLnBrk="1" hangingPunct="1"/>
            <a:r>
              <a:rPr lang="en-US" altLang="en-US" dirty="0">
                <a:solidFill>
                  <a:schemeClr val="tx1"/>
                </a:solidFill>
                <a:ea typeface="ＭＳ Ｐゴシック" pitchFamily="34" charset="-128"/>
              </a:rPr>
              <a:t>2020</a:t>
            </a:r>
          </a:p>
        </p:txBody>
      </p:sp>
      <p:sp>
        <p:nvSpPr>
          <p:cNvPr id="14339"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de-DE" altLang="en-US" sz="1200" dirty="0">
                <a:solidFill>
                  <a:srgbClr val="898989"/>
                </a:solidFill>
                <a:latin typeface="Calibri" pitchFamily="34" charset="0"/>
              </a:rPr>
              <a:t>Andrews and Goldhaber-Fiebert ©</a:t>
            </a:r>
            <a:r>
              <a:rPr lang="is-IS" altLang="en-US" sz="1200" dirty="0">
                <a:solidFill>
                  <a:srgbClr val="898989"/>
                </a:solidFill>
                <a:latin typeface="Calibri" pitchFamily="34" charset="0"/>
              </a:rPr>
              <a:t>2020</a:t>
            </a:r>
            <a:endParaRPr lang="en-US" altLang="en-US" sz="1200" dirty="0">
              <a:solidFill>
                <a:srgbClr val="898989"/>
              </a:solidFill>
              <a:latin typeface="Calibri"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5972A-5CFB-4118-A198-85A282A180A8}"/>
              </a:ext>
            </a:extLst>
          </p:cNvPr>
          <p:cNvSpPr>
            <a:spLocks noGrp="1"/>
          </p:cNvSpPr>
          <p:nvPr>
            <p:ph type="title" idx="4294967295"/>
          </p:nvPr>
        </p:nvSpPr>
        <p:spPr>
          <a:xfrm>
            <a:off x="152400" y="2747962"/>
            <a:ext cx="8839200" cy="1362075"/>
          </a:xfrm>
        </p:spPr>
        <p:txBody>
          <a:bodyPr/>
          <a:lstStyle/>
          <a:p>
            <a:r>
              <a:rPr lang="en-US" sz="8800" b="1" dirty="0">
                <a:latin typeface="+mn-lt"/>
              </a:rPr>
              <a:t>Value </a:t>
            </a:r>
            <a:br>
              <a:rPr lang="en-US" sz="8800" b="1" dirty="0">
                <a:latin typeface="+mn-lt"/>
              </a:rPr>
            </a:br>
            <a:r>
              <a:rPr lang="en-US" sz="8800" b="1" dirty="0">
                <a:latin typeface="+mn-lt"/>
              </a:rPr>
              <a:t>≠ </a:t>
            </a:r>
            <a:br>
              <a:rPr lang="en-US" sz="8800" b="1" dirty="0">
                <a:latin typeface="+mn-lt"/>
              </a:rPr>
            </a:br>
            <a:r>
              <a:rPr lang="en-US" sz="8800" b="1" dirty="0">
                <a:latin typeface="+mn-lt"/>
              </a:rPr>
              <a:t>Large Health Improvements</a:t>
            </a:r>
          </a:p>
        </p:txBody>
      </p:sp>
    </p:spTree>
    <p:extLst>
      <p:ext uri="{BB962C8B-B14F-4D97-AF65-F5344CB8AC3E}">
        <p14:creationId xmlns:p14="http://schemas.microsoft.com/office/powerpoint/2010/main" val="2764988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5972A-5CFB-4118-A198-85A282A180A8}"/>
              </a:ext>
            </a:extLst>
          </p:cNvPr>
          <p:cNvSpPr>
            <a:spLocks noGrp="1"/>
          </p:cNvSpPr>
          <p:nvPr>
            <p:ph type="title" idx="4294967295"/>
          </p:nvPr>
        </p:nvSpPr>
        <p:spPr>
          <a:xfrm>
            <a:off x="152400" y="2747962"/>
            <a:ext cx="8839200" cy="1362075"/>
          </a:xfrm>
        </p:spPr>
        <p:txBody>
          <a:bodyPr/>
          <a:lstStyle/>
          <a:p>
            <a:r>
              <a:rPr lang="en-US" sz="8800" b="1" dirty="0">
                <a:latin typeface="+mn-lt"/>
              </a:rPr>
              <a:t>Value </a:t>
            </a:r>
            <a:br>
              <a:rPr lang="en-US" sz="8800" b="1" dirty="0">
                <a:latin typeface="+mn-lt"/>
              </a:rPr>
            </a:br>
            <a:r>
              <a:rPr lang="en-US" sz="8800" b="1" dirty="0">
                <a:latin typeface="+mn-lt"/>
              </a:rPr>
              <a:t>≠ </a:t>
            </a:r>
            <a:br>
              <a:rPr lang="en-US" sz="8800" b="1" dirty="0">
                <a:latin typeface="+mn-lt"/>
              </a:rPr>
            </a:br>
            <a:r>
              <a:rPr lang="en-US" sz="8800" b="1" dirty="0">
                <a:latin typeface="+mn-lt"/>
              </a:rPr>
              <a:t>Low Prices</a:t>
            </a:r>
          </a:p>
        </p:txBody>
      </p:sp>
    </p:spTree>
    <p:extLst>
      <p:ext uri="{BB962C8B-B14F-4D97-AF65-F5344CB8AC3E}">
        <p14:creationId xmlns:p14="http://schemas.microsoft.com/office/powerpoint/2010/main" val="796690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5972A-5CFB-4118-A198-85A282A180A8}"/>
              </a:ext>
            </a:extLst>
          </p:cNvPr>
          <p:cNvSpPr>
            <a:spLocks noGrp="1"/>
          </p:cNvSpPr>
          <p:nvPr>
            <p:ph type="title" idx="4294967295"/>
          </p:nvPr>
        </p:nvSpPr>
        <p:spPr>
          <a:xfrm>
            <a:off x="152400" y="2747962"/>
            <a:ext cx="8839200" cy="1362075"/>
          </a:xfrm>
        </p:spPr>
        <p:txBody>
          <a:bodyPr/>
          <a:lstStyle/>
          <a:p>
            <a:r>
              <a:rPr lang="en-US" sz="8000" b="1" dirty="0">
                <a:latin typeface="+mn-lt"/>
              </a:rPr>
              <a:t>We assess Value, weighing both costs and effects, </a:t>
            </a:r>
            <a:br>
              <a:rPr lang="en-US" sz="8000" b="1" dirty="0">
                <a:latin typeface="+mn-lt"/>
              </a:rPr>
            </a:br>
            <a:r>
              <a:rPr lang="en-US" sz="8000" b="1" dirty="0">
                <a:latin typeface="+mn-lt"/>
              </a:rPr>
              <a:t>relative to available alternatives</a:t>
            </a:r>
          </a:p>
        </p:txBody>
      </p:sp>
    </p:spTree>
    <p:extLst>
      <p:ext uri="{BB962C8B-B14F-4D97-AF65-F5344CB8AC3E}">
        <p14:creationId xmlns:p14="http://schemas.microsoft.com/office/powerpoint/2010/main" val="1994504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How do we weigh the costs and effects of each intervention? And know when </a:t>
            </a:r>
            <a:r>
              <a:rPr lang="en-US" dirty="0" err="1"/>
              <a:t>theY</a:t>
            </a:r>
            <a:r>
              <a:rPr lang="en-US" dirty="0"/>
              <a:t> provide sufficient value?</a:t>
            </a:r>
            <a:br>
              <a:rPr lang="en-US" dirty="0"/>
            </a:b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0398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Cost-effectiveness analysis:</a:t>
            </a:r>
            <a:br>
              <a:rPr lang="en-US" dirty="0"/>
            </a:br>
            <a:r>
              <a:rPr lang="en-US" dirty="0"/>
              <a:t>Simple technique to account for both effectiveness and costs</a:t>
            </a:r>
            <a:br>
              <a:rPr lang="en-US" dirty="0"/>
            </a:b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108446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b="1" dirty="0"/>
              <a:t>Accounting for Value</a:t>
            </a:r>
          </a:p>
        </p:txBody>
      </p:sp>
      <p:sp>
        <p:nvSpPr>
          <p:cNvPr id="7171" name="Rectangle 3"/>
          <p:cNvSpPr>
            <a:spLocks noChangeArrowheads="1"/>
          </p:cNvSpPr>
          <p:nvPr/>
        </p:nvSpPr>
        <p:spPr bwMode="auto">
          <a:xfrm>
            <a:off x="3048000" y="1447800"/>
            <a:ext cx="3962400" cy="3962400"/>
          </a:xfrm>
          <a:prstGeom prst="rect">
            <a:avLst/>
          </a:prstGeom>
          <a:solidFill>
            <a:schemeClr val="tx2">
              <a:lumMod val="20000"/>
              <a:lumOff val="80000"/>
            </a:schemeClr>
          </a:solidFill>
          <a:ln w="12700" cap="sq">
            <a:solidFill>
              <a:schemeClr val="tx1"/>
            </a:solidFill>
            <a:miter lim="800000"/>
            <a:headEnd type="none" w="sm" len="sm"/>
            <a:tailEnd type="none" w="sm" len="sm"/>
          </a:ln>
        </p:spPr>
        <p:txBody>
          <a:bodyPr wrap="none" anchor="ctr"/>
          <a:lstStyle/>
          <a:p>
            <a:endParaRPr lang="en-US"/>
          </a:p>
        </p:txBody>
      </p:sp>
      <p:grpSp>
        <p:nvGrpSpPr>
          <p:cNvPr id="2" name="Group 4"/>
          <p:cNvGrpSpPr>
            <a:grpSpLocks/>
          </p:cNvGrpSpPr>
          <p:nvPr/>
        </p:nvGrpSpPr>
        <p:grpSpPr bwMode="auto">
          <a:xfrm>
            <a:off x="2781300" y="5410200"/>
            <a:ext cx="4495800" cy="1371600"/>
            <a:chOff x="1776" y="3465"/>
            <a:chExt cx="2832" cy="937"/>
          </a:xfrm>
        </p:grpSpPr>
        <p:sp>
          <p:nvSpPr>
            <p:cNvPr id="7185" name="Text Box 5"/>
            <p:cNvSpPr txBox="1">
              <a:spLocks noChangeArrowheads="1"/>
            </p:cNvSpPr>
            <p:nvPr/>
          </p:nvSpPr>
          <p:spPr bwMode="auto">
            <a:xfrm>
              <a:off x="1776" y="3801"/>
              <a:ext cx="2832"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r>
                <a:rPr lang="en-US" sz="2800" i="0" dirty="0">
                  <a:latin typeface="+mn-lt"/>
                </a:rPr>
                <a:t>Gain in effectiveness </a:t>
              </a:r>
            </a:p>
            <a:p>
              <a:pPr algn="ctr"/>
              <a:r>
                <a:rPr lang="en-US" sz="2800" i="0" dirty="0">
                  <a:latin typeface="+mn-lt"/>
                </a:rPr>
                <a:t>(health benefit)</a:t>
              </a:r>
            </a:p>
          </p:txBody>
        </p:sp>
        <p:grpSp>
          <p:nvGrpSpPr>
            <p:cNvPr id="7186" name="Group 6"/>
            <p:cNvGrpSpPr>
              <a:grpSpLocks/>
            </p:cNvGrpSpPr>
            <p:nvPr/>
          </p:nvGrpSpPr>
          <p:grpSpPr bwMode="auto">
            <a:xfrm>
              <a:off x="1872" y="3465"/>
              <a:ext cx="2592" cy="231"/>
              <a:chOff x="1872" y="3879"/>
              <a:chExt cx="2592" cy="231"/>
            </a:xfrm>
          </p:grpSpPr>
          <p:sp>
            <p:nvSpPr>
              <p:cNvPr id="7187" name="Text Box 7"/>
              <p:cNvSpPr txBox="1">
                <a:spLocks noChangeArrowheads="1"/>
              </p:cNvSpPr>
              <p:nvPr/>
            </p:nvSpPr>
            <p:spPr bwMode="auto">
              <a:xfrm>
                <a:off x="1872" y="3879"/>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spcBef>
                    <a:spcPct val="50000"/>
                  </a:spcBef>
                </a:pPr>
                <a:r>
                  <a:rPr lang="en-US" i="0">
                    <a:latin typeface="+mn-lt"/>
                  </a:rPr>
                  <a:t>Negative</a:t>
                </a:r>
              </a:p>
            </p:txBody>
          </p:sp>
          <p:sp>
            <p:nvSpPr>
              <p:cNvPr id="7188" name="Text Box 8"/>
              <p:cNvSpPr txBox="1">
                <a:spLocks noChangeArrowheads="1"/>
              </p:cNvSpPr>
              <p:nvPr/>
            </p:nvSpPr>
            <p:spPr bwMode="auto">
              <a:xfrm>
                <a:off x="3744" y="3879"/>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r">
                  <a:spcBef>
                    <a:spcPct val="50000"/>
                  </a:spcBef>
                </a:pPr>
                <a:r>
                  <a:rPr lang="en-US" i="0">
                    <a:latin typeface="+mn-lt"/>
                  </a:rPr>
                  <a:t>Positive</a:t>
                </a:r>
              </a:p>
            </p:txBody>
          </p:sp>
          <p:sp>
            <p:nvSpPr>
              <p:cNvPr id="7189" name="Text Box 9"/>
              <p:cNvSpPr txBox="1">
                <a:spLocks noChangeArrowheads="1"/>
              </p:cNvSpPr>
              <p:nvPr/>
            </p:nvSpPr>
            <p:spPr bwMode="auto">
              <a:xfrm>
                <a:off x="2832" y="3879"/>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i="0">
                    <a:latin typeface="+mn-lt"/>
                  </a:rPr>
                  <a:t>0</a:t>
                </a:r>
              </a:p>
            </p:txBody>
          </p:sp>
        </p:grpSp>
      </p:grpSp>
      <p:grpSp>
        <p:nvGrpSpPr>
          <p:cNvPr id="4" name="Group 10"/>
          <p:cNvGrpSpPr>
            <a:grpSpLocks/>
          </p:cNvGrpSpPr>
          <p:nvPr/>
        </p:nvGrpSpPr>
        <p:grpSpPr bwMode="auto">
          <a:xfrm>
            <a:off x="1988344" y="1402556"/>
            <a:ext cx="1052513" cy="4114800"/>
            <a:chOff x="1200" y="864"/>
            <a:chExt cx="663" cy="2592"/>
          </a:xfrm>
        </p:grpSpPr>
        <p:sp>
          <p:nvSpPr>
            <p:cNvPr id="7180" name="Text Box 11"/>
            <p:cNvSpPr txBox="1">
              <a:spLocks noChangeArrowheads="1"/>
            </p:cNvSpPr>
            <p:nvPr/>
          </p:nvSpPr>
          <p:spPr bwMode="auto">
            <a:xfrm rot="-5400000">
              <a:off x="380" y="2068"/>
              <a:ext cx="19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1588" indent="-1588"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sz="2800" i="0" dirty="0">
                  <a:latin typeface="+mn-lt"/>
                </a:rPr>
                <a:t>Change in costs</a:t>
              </a:r>
            </a:p>
          </p:txBody>
        </p:sp>
        <p:grpSp>
          <p:nvGrpSpPr>
            <p:cNvPr id="7181" name="Group 12"/>
            <p:cNvGrpSpPr>
              <a:grpSpLocks/>
            </p:cNvGrpSpPr>
            <p:nvPr/>
          </p:nvGrpSpPr>
          <p:grpSpPr bwMode="auto">
            <a:xfrm rot="-5400000">
              <a:off x="452" y="2044"/>
              <a:ext cx="2592" cy="231"/>
              <a:chOff x="1872" y="3879"/>
              <a:chExt cx="2592" cy="231"/>
            </a:xfrm>
          </p:grpSpPr>
          <p:sp>
            <p:nvSpPr>
              <p:cNvPr id="7182" name="Text Box 13"/>
              <p:cNvSpPr txBox="1">
                <a:spLocks noChangeArrowheads="1"/>
              </p:cNvSpPr>
              <p:nvPr/>
            </p:nvSpPr>
            <p:spPr bwMode="auto">
              <a:xfrm>
                <a:off x="1872" y="3879"/>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spcBef>
                    <a:spcPct val="50000"/>
                  </a:spcBef>
                </a:pPr>
                <a:r>
                  <a:rPr lang="en-US" i="0">
                    <a:latin typeface="+mn-lt"/>
                  </a:rPr>
                  <a:t>Negative</a:t>
                </a:r>
              </a:p>
            </p:txBody>
          </p:sp>
          <p:sp>
            <p:nvSpPr>
              <p:cNvPr id="7183" name="Text Box 14"/>
              <p:cNvSpPr txBox="1">
                <a:spLocks noChangeArrowheads="1"/>
              </p:cNvSpPr>
              <p:nvPr/>
            </p:nvSpPr>
            <p:spPr bwMode="auto">
              <a:xfrm>
                <a:off x="3744" y="3879"/>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r">
                  <a:spcBef>
                    <a:spcPct val="50000"/>
                  </a:spcBef>
                </a:pPr>
                <a:r>
                  <a:rPr lang="en-US" i="0">
                    <a:latin typeface="+mn-lt"/>
                  </a:rPr>
                  <a:t>Positive</a:t>
                </a:r>
              </a:p>
            </p:txBody>
          </p:sp>
          <p:sp>
            <p:nvSpPr>
              <p:cNvPr id="7184" name="Text Box 15"/>
              <p:cNvSpPr txBox="1">
                <a:spLocks noChangeArrowheads="1"/>
              </p:cNvSpPr>
              <p:nvPr/>
            </p:nvSpPr>
            <p:spPr bwMode="auto">
              <a:xfrm>
                <a:off x="2832" y="3879"/>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i="0">
                    <a:latin typeface="+mn-lt"/>
                  </a:rPr>
                  <a:t>0</a:t>
                </a:r>
              </a:p>
            </p:txBody>
          </p:sp>
        </p:grpSp>
      </p:grpSp>
      <p:sp>
        <p:nvSpPr>
          <p:cNvPr id="7174" name="Line 16"/>
          <p:cNvSpPr>
            <a:spLocks noChangeShapeType="1"/>
          </p:cNvSpPr>
          <p:nvPr/>
        </p:nvSpPr>
        <p:spPr bwMode="auto">
          <a:xfrm>
            <a:off x="2971800" y="3429000"/>
            <a:ext cx="403860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7175" name="Line 17"/>
          <p:cNvSpPr>
            <a:spLocks noChangeShapeType="1"/>
          </p:cNvSpPr>
          <p:nvPr/>
        </p:nvSpPr>
        <p:spPr bwMode="auto">
          <a:xfrm rot="5400000">
            <a:off x="3009900" y="3467100"/>
            <a:ext cx="403860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205842" name="Text Box 18"/>
          <p:cNvSpPr txBox="1">
            <a:spLocks noChangeArrowheads="1"/>
          </p:cNvSpPr>
          <p:nvPr/>
        </p:nvSpPr>
        <p:spPr bwMode="auto">
          <a:xfrm>
            <a:off x="5257800" y="4235450"/>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53975" indent="-1588"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i="0">
                <a:latin typeface="+mn-lt"/>
              </a:rPr>
              <a:t>Spend less, get more</a:t>
            </a:r>
          </a:p>
        </p:txBody>
      </p:sp>
      <p:sp>
        <p:nvSpPr>
          <p:cNvPr id="205843" name="Text Box 19"/>
          <p:cNvSpPr txBox="1">
            <a:spLocks noChangeArrowheads="1"/>
          </p:cNvSpPr>
          <p:nvPr/>
        </p:nvSpPr>
        <p:spPr bwMode="auto">
          <a:xfrm>
            <a:off x="3276600" y="4235450"/>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53975" indent="-1588"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i="0">
                <a:latin typeface="+mn-lt"/>
              </a:rPr>
              <a:t>Spend less, get less</a:t>
            </a:r>
          </a:p>
        </p:txBody>
      </p:sp>
      <p:sp>
        <p:nvSpPr>
          <p:cNvPr id="205844" name="Text Box 20"/>
          <p:cNvSpPr txBox="1">
            <a:spLocks noChangeArrowheads="1"/>
          </p:cNvSpPr>
          <p:nvPr/>
        </p:nvSpPr>
        <p:spPr bwMode="auto">
          <a:xfrm>
            <a:off x="5257800" y="1981200"/>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53975" indent="-1588"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i="0">
                <a:latin typeface="+mn-lt"/>
              </a:rPr>
              <a:t>Spend more, get more</a:t>
            </a:r>
          </a:p>
        </p:txBody>
      </p:sp>
      <p:sp>
        <p:nvSpPr>
          <p:cNvPr id="205845" name="Text Box 21"/>
          <p:cNvSpPr txBox="1">
            <a:spLocks noChangeArrowheads="1"/>
          </p:cNvSpPr>
          <p:nvPr/>
        </p:nvSpPr>
        <p:spPr bwMode="auto">
          <a:xfrm>
            <a:off x="3200400" y="1981200"/>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53975" indent="-1588"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i="0">
                <a:latin typeface="+mn-lt"/>
              </a:rPr>
              <a:t>Spend more, get less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584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584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584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58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42" grpId="0"/>
      <p:bldP spid="205843" grpId="0"/>
      <p:bldP spid="205844" grpId="0"/>
      <p:bldP spid="20584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29200" y="1447800"/>
            <a:ext cx="1981200" cy="19812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0" name="Rectangle 2"/>
          <p:cNvSpPr>
            <a:spLocks noGrp="1" noChangeArrowheads="1"/>
          </p:cNvSpPr>
          <p:nvPr>
            <p:ph type="title"/>
          </p:nvPr>
        </p:nvSpPr>
        <p:spPr/>
        <p:txBody>
          <a:bodyPr/>
          <a:lstStyle/>
          <a:p>
            <a:pPr eaLnBrk="1" hangingPunct="1"/>
            <a:r>
              <a:rPr lang="en-US" b="1" dirty="0"/>
              <a:t>Accounting for Value</a:t>
            </a:r>
          </a:p>
        </p:txBody>
      </p:sp>
      <p:sp>
        <p:nvSpPr>
          <p:cNvPr id="7171" name="Rectangle 3"/>
          <p:cNvSpPr>
            <a:spLocks noChangeArrowheads="1"/>
          </p:cNvSpPr>
          <p:nvPr/>
        </p:nvSpPr>
        <p:spPr bwMode="auto">
          <a:xfrm>
            <a:off x="3048000" y="1447800"/>
            <a:ext cx="3962400" cy="3962400"/>
          </a:xfrm>
          <a:prstGeom prst="rect">
            <a:avLst/>
          </a:prstGeom>
          <a:noFill/>
          <a:ln w="12700" cap="sq">
            <a:solidFill>
              <a:schemeClr val="tx1"/>
            </a:solidFill>
            <a:miter lim="800000"/>
            <a:headEnd type="none" w="sm" len="sm"/>
            <a:tailEnd type="none" w="sm" len="sm"/>
          </a:ln>
        </p:spPr>
        <p:txBody>
          <a:bodyPr wrap="none" anchor="ctr"/>
          <a:lstStyle/>
          <a:p>
            <a:endParaRPr lang="en-US"/>
          </a:p>
        </p:txBody>
      </p:sp>
      <p:grpSp>
        <p:nvGrpSpPr>
          <p:cNvPr id="2" name="Group 4"/>
          <p:cNvGrpSpPr>
            <a:grpSpLocks/>
          </p:cNvGrpSpPr>
          <p:nvPr/>
        </p:nvGrpSpPr>
        <p:grpSpPr bwMode="auto">
          <a:xfrm>
            <a:off x="2781300" y="5416299"/>
            <a:ext cx="4495800" cy="1365501"/>
            <a:chOff x="1776" y="3465"/>
            <a:chExt cx="2832" cy="937"/>
          </a:xfrm>
        </p:grpSpPr>
        <p:sp>
          <p:nvSpPr>
            <p:cNvPr id="7185" name="Text Box 5"/>
            <p:cNvSpPr txBox="1">
              <a:spLocks noChangeArrowheads="1"/>
            </p:cNvSpPr>
            <p:nvPr/>
          </p:nvSpPr>
          <p:spPr bwMode="auto">
            <a:xfrm>
              <a:off x="1776" y="3801"/>
              <a:ext cx="2832"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r>
                <a:rPr lang="en-US" sz="2800" i="0" dirty="0">
                  <a:latin typeface="+mn-lt"/>
                </a:rPr>
                <a:t>Gain in effectiveness </a:t>
              </a:r>
            </a:p>
            <a:p>
              <a:pPr algn="ctr"/>
              <a:r>
                <a:rPr lang="en-US" sz="2800" i="0" dirty="0">
                  <a:latin typeface="+mn-lt"/>
                </a:rPr>
                <a:t>(health benefit)</a:t>
              </a:r>
            </a:p>
          </p:txBody>
        </p:sp>
        <p:grpSp>
          <p:nvGrpSpPr>
            <p:cNvPr id="7186" name="Group 6"/>
            <p:cNvGrpSpPr>
              <a:grpSpLocks/>
            </p:cNvGrpSpPr>
            <p:nvPr/>
          </p:nvGrpSpPr>
          <p:grpSpPr bwMode="auto">
            <a:xfrm>
              <a:off x="1872" y="3465"/>
              <a:ext cx="2592" cy="231"/>
              <a:chOff x="1872" y="3879"/>
              <a:chExt cx="2592" cy="231"/>
            </a:xfrm>
          </p:grpSpPr>
          <p:sp>
            <p:nvSpPr>
              <p:cNvPr id="7187" name="Text Box 7"/>
              <p:cNvSpPr txBox="1">
                <a:spLocks noChangeArrowheads="1"/>
              </p:cNvSpPr>
              <p:nvPr/>
            </p:nvSpPr>
            <p:spPr bwMode="auto">
              <a:xfrm>
                <a:off x="1872" y="3879"/>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spcBef>
                    <a:spcPct val="50000"/>
                  </a:spcBef>
                </a:pPr>
                <a:r>
                  <a:rPr lang="en-US" i="0">
                    <a:latin typeface="+mn-lt"/>
                  </a:rPr>
                  <a:t>Negative</a:t>
                </a:r>
              </a:p>
            </p:txBody>
          </p:sp>
          <p:sp>
            <p:nvSpPr>
              <p:cNvPr id="7188" name="Text Box 8"/>
              <p:cNvSpPr txBox="1">
                <a:spLocks noChangeArrowheads="1"/>
              </p:cNvSpPr>
              <p:nvPr/>
            </p:nvSpPr>
            <p:spPr bwMode="auto">
              <a:xfrm>
                <a:off x="3744" y="3879"/>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r">
                  <a:spcBef>
                    <a:spcPct val="50000"/>
                  </a:spcBef>
                </a:pPr>
                <a:r>
                  <a:rPr lang="en-US" i="0">
                    <a:latin typeface="+mn-lt"/>
                  </a:rPr>
                  <a:t>Positive</a:t>
                </a:r>
              </a:p>
            </p:txBody>
          </p:sp>
          <p:sp>
            <p:nvSpPr>
              <p:cNvPr id="7189" name="Text Box 9"/>
              <p:cNvSpPr txBox="1">
                <a:spLocks noChangeArrowheads="1"/>
              </p:cNvSpPr>
              <p:nvPr/>
            </p:nvSpPr>
            <p:spPr bwMode="auto">
              <a:xfrm>
                <a:off x="2832" y="3879"/>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i="0">
                    <a:latin typeface="+mn-lt"/>
                  </a:rPr>
                  <a:t>0</a:t>
                </a:r>
              </a:p>
            </p:txBody>
          </p:sp>
        </p:grpSp>
      </p:grpSp>
      <p:grpSp>
        <p:nvGrpSpPr>
          <p:cNvPr id="4" name="Group 10"/>
          <p:cNvGrpSpPr>
            <a:grpSpLocks/>
          </p:cNvGrpSpPr>
          <p:nvPr/>
        </p:nvGrpSpPr>
        <p:grpSpPr bwMode="auto">
          <a:xfrm>
            <a:off x="1988344" y="1402556"/>
            <a:ext cx="1052513" cy="4114800"/>
            <a:chOff x="1200" y="864"/>
            <a:chExt cx="663" cy="2592"/>
          </a:xfrm>
        </p:grpSpPr>
        <p:sp>
          <p:nvSpPr>
            <p:cNvPr id="7180" name="Text Box 11"/>
            <p:cNvSpPr txBox="1">
              <a:spLocks noChangeArrowheads="1"/>
            </p:cNvSpPr>
            <p:nvPr/>
          </p:nvSpPr>
          <p:spPr bwMode="auto">
            <a:xfrm rot="-5400000">
              <a:off x="380" y="2068"/>
              <a:ext cx="19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1588" indent="-1588"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sz="2800" i="0" dirty="0">
                  <a:latin typeface="+mn-lt"/>
                </a:rPr>
                <a:t>Change in costs</a:t>
              </a:r>
            </a:p>
          </p:txBody>
        </p:sp>
        <p:grpSp>
          <p:nvGrpSpPr>
            <p:cNvPr id="7181" name="Group 12"/>
            <p:cNvGrpSpPr>
              <a:grpSpLocks/>
            </p:cNvGrpSpPr>
            <p:nvPr/>
          </p:nvGrpSpPr>
          <p:grpSpPr bwMode="auto">
            <a:xfrm rot="-5400000">
              <a:off x="452" y="2044"/>
              <a:ext cx="2592" cy="231"/>
              <a:chOff x="1872" y="3879"/>
              <a:chExt cx="2592" cy="231"/>
            </a:xfrm>
          </p:grpSpPr>
          <p:sp>
            <p:nvSpPr>
              <p:cNvPr id="7182" name="Text Box 13"/>
              <p:cNvSpPr txBox="1">
                <a:spLocks noChangeArrowheads="1"/>
              </p:cNvSpPr>
              <p:nvPr/>
            </p:nvSpPr>
            <p:spPr bwMode="auto">
              <a:xfrm>
                <a:off x="1872" y="3879"/>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spcBef>
                    <a:spcPct val="50000"/>
                  </a:spcBef>
                </a:pPr>
                <a:r>
                  <a:rPr lang="en-US" i="0">
                    <a:latin typeface="+mn-lt"/>
                  </a:rPr>
                  <a:t>Negative</a:t>
                </a:r>
              </a:p>
            </p:txBody>
          </p:sp>
          <p:sp>
            <p:nvSpPr>
              <p:cNvPr id="7183" name="Text Box 14"/>
              <p:cNvSpPr txBox="1">
                <a:spLocks noChangeArrowheads="1"/>
              </p:cNvSpPr>
              <p:nvPr/>
            </p:nvSpPr>
            <p:spPr bwMode="auto">
              <a:xfrm>
                <a:off x="3744" y="3879"/>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r">
                  <a:spcBef>
                    <a:spcPct val="50000"/>
                  </a:spcBef>
                </a:pPr>
                <a:r>
                  <a:rPr lang="en-US" i="0">
                    <a:latin typeface="+mn-lt"/>
                  </a:rPr>
                  <a:t>Positive</a:t>
                </a:r>
              </a:p>
            </p:txBody>
          </p:sp>
          <p:sp>
            <p:nvSpPr>
              <p:cNvPr id="7184" name="Text Box 15"/>
              <p:cNvSpPr txBox="1">
                <a:spLocks noChangeArrowheads="1"/>
              </p:cNvSpPr>
              <p:nvPr/>
            </p:nvSpPr>
            <p:spPr bwMode="auto">
              <a:xfrm>
                <a:off x="2832" y="3879"/>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i="0">
                    <a:latin typeface="+mn-lt"/>
                  </a:rPr>
                  <a:t>0</a:t>
                </a:r>
              </a:p>
            </p:txBody>
          </p:sp>
        </p:grpSp>
      </p:grpSp>
      <p:sp>
        <p:nvSpPr>
          <p:cNvPr id="7174" name="Line 16"/>
          <p:cNvSpPr>
            <a:spLocks noChangeShapeType="1"/>
          </p:cNvSpPr>
          <p:nvPr/>
        </p:nvSpPr>
        <p:spPr bwMode="auto">
          <a:xfrm>
            <a:off x="2971800" y="3429000"/>
            <a:ext cx="403860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7175" name="Line 17"/>
          <p:cNvSpPr>
            <a:spLocks noChangeShapeType="1"/>
          </p:cNvSpPr>
          <p:nvPr/>
        </p:nvSpPr>
        <p:spPr bwMode="auto">
          <a:xfrm rot="5400000">
            <a:off x="3009900" y="3467100"/>
            <a:ext cx="403860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205842" name="Text Box 18"/>
          <p:cNvSpPr txBox="1">
            <a:spLocks noChangeArrowheads="1"/>
          </p:cNvSpPr>
          <p:nvPr/>
        </p:nvSpPr>
        <p:spPr bwMode="auto">
          <a:xfrm>
            <a:off x="5257800" y="4235450"/>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53975" indent="-1588"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i="0">
                <a:latin typeface="+mn-lt"/>
              </a:rPr>
              <a:t>Spend less, get more</a:t>
            </a:r>
          </a:p>
        </p:txBody>
      </p:sp>
      <p:sp>
        <p:nvSpPr>
          <p:cNvPr id="205843" name="Text Box 19"/>
          <p:cNvSpPr txBox="1">
            <a:spLocks noChangeArrowheads="1"/>
          </p:cNvSpPr>
          <p:nvPr/>
        </p:nvSpPr>
        <p:spPr bwMode="auto">
          <a:xfrm>
            <a:off x="3276600" y="4235450"/>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53975" indent="-1588"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i="0">
                <a:latin typeface="+mn-lt"/>
              </a:rPr>
              <a:t>Spend less, get less</a:t>
            </a:r>
          </a:p>
        </p:txBody>
      </p:sp>
      <p:sp>
        <p:nvSpPr>
          <p:cNvPr id="205844" name="Text Box 20"/>
          <p:cNvSpPr txBox="1">
            <a:spLocks noChangeArrowheads="1"/>
          </p:cNvSpPr>
          <p:nvPr/>
        </p:nvSpPr>
        <p:spPr bwMode="auto">
          <a:xfrm>
            <a:off x="5257800" y="1981200"/>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53975" indent="-1588"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i="0">
                <a:latin typeface="+mn-lt"/>
              </a:rPr>
              <a:t>Spend more, get more</a:t>
            </a:r>
          </a:p>
        </p:txBody>
      </p:sp>
      <p:sp>
        <p:nvSpPr>
          <p:cNvPr id="205845" name="Text Box 21"/>
          <p:cNvSpPr txBox="1">
            <a:spLocks noChangeArrowheads="1"/>
          </p:cNvSpPr>
          <p:nvPr/>
        </p:nvSpPr>
        <p:spPr bwMode="auto">
          <a:xfrm>
            <a:off x="3200400" y="1981200"/>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53975" indent="-1588"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i="0">
                <a:latin typeface="+mn-lt"/>
              </a:rPr>
              <a:t>Spend more, get less</a:t>
            </a:r>
          </a:p>
        </p:txBody>
      </p:sp>
      <p:sp>
        <p:nvSpPr>
          <p:cNvPr id="23" name="Text Box 20"/>
          <p:cNvSpPr txBox="1">
            <a:spLocks noChangeArrowheads="1"/>
          </p:cNvSpPr>
          <p:nvPr/>
        </p:nvSpPr>
        <p:spPr bwMode="auto">
          <a:xfrm>
            <a:off x="5181600" y="2667000"/>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53975" indent="-1588"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b="1" i="0" dirty="0">
                <a:solidFill>
                  <a:schemeClr val="accent2">
                    <a:lumMod val="75000"/>
                  </a:schemeClr>
                </a:solidFill>
                <a:latin typeface="Tahoma" pitchFamily="34" charset="0"/>
              </a:rPr>
              <a:t>But is it worth it?</a:t>
            </a:r>
          </a:p>
        </p:txBody>
      </p:sp>
    </p:spTree>
    <p:extLst>
      <p:ext uri="{BB962C8B-B14F-4D97-AF65-F5344CB8AC3E}">
        <p14:creationId xmlns:p14="http://schemas.microsoft.com/office/powerpoint/2010/main" val="253379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b="1" dirty="0"/>
              <a:t>Accounting for Value</a:t>
            </a:r>
          </a:p>
        </p:txBody>
      </p:sp>
      <p:sp>
        <p:nvSpPr>
          <p:cNvPr id="9219" name="Rectangle 3"/>
          <p:cNvSpPr>
            <a:spLocks noChangeArrowheads="1"/>
          </p:cNvSpPr>
          <p:nvPr/>
        </p:nvSpPr>
        <p:spPr bwMode="auto">
          <a:xfrm>
            <a:off x="3048000" y="1447800"/>
            <a:ext cx="3962400" cy="3962400"/>
          </a:xfrm>
          <a:prstGeom prst="rect">
            <a:avLst/>
          </a:prstGeom>
          <a:solidFill>
            <a:schemeClr val="accent6">
              <a:lumMod val="40000"/>
              <a:lumOff val="60000"/>
            </a:schemeClr>
          </a:solidFill>
          <a:ln w="12700" cap="sq">
            <a:solidFill>
              <a:schemeClr val="tx1"/>
            </a:solidFill>
            <a:miter lim="800000"/>
            <a:headEnd type="none" w="sm" len="sm"/>
            <a:tailEnd type="none" w="sm" len="sm"/>
          </a:ln>
        </p:spPr>
        <p:txBody>
          <a:bodyPr wrap="none" anchor="ctr"/>
          <a:lstStyle/>
          <a:p>
            <a:endParaRPr lang="en-US"/>
          </a:p>
        </p:txBody>
      </p:sp>
      <p:sp>
        <p:nvSpPr>
          <p:cNvPr id="9220" name="Text Box 4"/>
          <p:cNvSpPr txBox="1">
            <a:spLocks noChangeArrowheads="1"/>
          </p:cNvSpPr>
          <p:nvPr/>
        </p:nvSpPr>
        <p:spPr bwMode="auto">
          <a:xfrm rot="-5400000">
            <a:off x="602457" y="3283743"/>
            <a:ext cx="312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1588" indent="-1588"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sz="2800" i="0">
                <a:latin typeface="+mn-lt"/>
              </a:rPr>
              <a:t>Change in costs</a:t>
            </a:r>
          </a:p>
        </p:txBody>
      </p:sp>
      <p:sp>
        <p:nvSpPr>
          <p:cNvPr id="9221" name="Text Box 5"/>
          <p:cNvSpPr txBox="1">
            <a:spLocks noChangeArrowheads="1"/>
          </p:cNvSpPr>
          <p:nvPr/>
        </p:nvSpPr>
        <p:spPr bwMode="auto">
          <a:xfrm>
            <a:off x="2819400" y="6034088"/>
            <a:ext cx="449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sz="2800" i="0">
                <a:latin typeface="+mn-lt"/>
              </a:rPr>
              <a:t>Gain in health benefit</a:t>
            </a:r>
          </a:p>
        </p:txBody>
      </p:sp>
      <p:grpSp>
        <p:nvGrpSpPr>
          <p:cNvPr id="9222" name="Group 6"/>
          <p:cNvGrpSpPr>
            <a:grpSpLocks/>
          </p:cNvGrpSpPr>
          <p:nvPr/>
        </p:nvGrpSpPr>
        <p:grpSpPr bwMode="auto">
          <a:xfrm>
            <a:off x="2971800" y="5500688"/>
            <a:ext cx="4114800" cy="366712"/>
            <a:chOff x="1872" y="3879"/>
            <a:chExt cx="2592" cy="231"/>
          </a:xfrm>
        </p:grpSpPr>
        <p:sp>
          <p:nvSpPr>
            <p:cNvPr id="9230" name="Text Box 7"/>
            <p:cNvSpPr txBox="1">
              <a:spLocks noChangeArrowheads="1"/>
            </p:cNvSpPr>
            <p:nvPr/>
          </p:nvSpPr>
          <p:spPr bwMode="auto">
            <a:xfrm>
              <a:off x="1872" y="3879"/>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spcBef>
                  <a:spcPct val="50000"/>
                </a:spcBef>
              </a:pPr>
              <a:endParaRPr lang="en-US" i="0">
                <a:latin typeface="+mn-lt"/>
              </a:endParaRPr>
            </a:p>
          </p:txBody>
        </p:sp>
        <p:sp>
          <p:nvSpPr>
            <p:cNvPr id="9231" name="Text Box 8"/>
            <p:cNvSpPr txBox="1">
              <a:spLocks noChangeArrowheads="1"/>
            </p:cNvSpPr>
            <p:nvPr/>
          </p:nvSpPr>
          <p:spPr bwMode="auto">
            <a:xfrm>
              <a:off x="3744" y="3879"/>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r">
                <a:spcBef>
                  <a:spcPct val="50000"/>
                </a:spcBef>
              </a:pPr>
              <a:endParaRPr lang="en-US" i="0">
                <a:latin typeface="+mn-lt"/>
              </a:endParaRPr>
            </a:p>
          </p:txBody>
        </p:sp>
        <p:sp>
          <p:nvSpPr>
            <p:cNvPr id="9232" name="Text Box 9"/>
            <p:cNvSpPr txBox="1">
              <a:spLocks noChangeArrowheads="1"/>
            </p:cNvSpPr>
            <p:nvPr/>
          </p:nvSpPr>
          <p:spPr bwMode="auto">
            <a:xfrm>
              <a:off x="2832" y="3879"/>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endParaRPr lang="en-US" i="0">
                <a:latin typeface="+mn-lt"/>
              </a:endParaRPr>
            </a:p>
          </p:txBody>
        </p:sp>
      </p:grpSp>
      <p:grpSp>
        <p:nvGrpSpPr>
          <p:cNvPr id="9223" name="Group 10"/>
          <p:cNvGrpSpPr>
            <a:grpSpLocks/>
          </p:cNvGrpSpPr>
          <p:nvPr/>
        </p:nvGrpSpPr>
        <p:grpSpPr bwMode="auto">
          <a:xfrm rot="-5400000">
            <a:off x="716757" y="3245643"/>
            <a:ext cx="4114800" cy="366713"/>
            <a:chOff x="1872" y="3879"/>
            <a:chExt cx="2592" cy="231"/>
          </a:xfrm>
        </p:grpSpPr>
        <p:sp>
          <p:nvSpPr>
            <p:cNvPr id="9227" name="Text Box 11"/>
            <p:cNvSpPr txBox="1">
              <a:spLocks noChangeArrowheads="1"/>
            </p:cNvSpPr>
            <p:nvPr/>
          </p:nvSpPr>
          <p:spPr bwMode="auto">
            <a:xfrm>
              <a:off x="1872" y="3879"/>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spcBef>
                  <a:spcPct val="50000"/>
                </a:spcBef>
              </a:pPr>
              <a:endParaRPr lang="en-US" i="0">
                <a:latin typeface="+mn-lt"/>
              </a:endParaRPr>
            </a:p>
          </p:txBody>
        </p:sp>
        <p:sp>
          <p:nvSpPr>
            <p:cNvPr id="9228" name="Text Box 12"/>
            <p:cNvSpPr txBox="1">
              <a:spLocks noChangeArrowheads="1"/>
            </p:cNvSpPr>
            <p:nvPr/>
          </p:nvSpPr>
          <p:spPr bwMode="auto">
            <a:xfrm>
              <a:off x="3744" y="3879"/>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r">
                <a:spcBef>
                  <a:spcPct val="50000"/>
                </a:spcBef>
              </a:pPr>
              <a:endParaRPr lang="en-US" i="0">
                <a:latin typeface="+mn-lt"/>
              </a:endParaRPr>
            </a:p>
          </p:txBody>
        </p:sp>
        <p:sp>
          <p:nvSpPr>
            <p:cNvPr id="9229" name="Text Box 13"/>
            <p:cNvSpPr txBox="1">
              <a:spLocks noChangeArrowheads="1"/>
            </p:cNvSpPr>
            <p:nvPr/>
          </p:nvSpPr>
          <p:spPr bwMode="auto">
            <a:xfrm>
              <a:off x="2832" y="3879"/>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endParaRPr lang="en-US" i="0">
                <a:latin typeface="+mn-lt"/>
              </a:endParaRPr>
            </a:p>
          </p:txBody>
        </p:sp>
      </p:grpSp>
      <p:sp>
        <p:nvSpPr>
          <p:cNvPr id="209934" name="Text Box 14"/>
          <p:cNvSpPr txBox="1">
            <a:spLocks noChangeArrowheads="1"/>
          </p:cNvSpPr>
          <p:nvPr/>
        </p:nvSpPr>
        <p:spPr bwMode="auto">
          <a:xfrm>
            <a:off x="4267200" y="3124200"/>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53975" indent="-1588"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i="0">
                <a:latin typeface="+mn-lt"/>
              </a:rPr>
              <a:t>Spend more, get more</a:t>
            </a:r>
          </a:p>
        </p:txBody>
      </p:sp>
      <p:sp>
        <p:nvSpPr>
          <p:cNvPr id="209935" name="Text Box 15"/>
          <p:cNvSpPr txBox="1">
            <a:spLocks noChangeArrowheads="1"/>
          </p:cNvSpPr>
          <p:nvPr/>
        </p:nvSpPr>
        <p:spPr bwMode="auto">
          <a:xfrm>
            <a:off x="3200400" y="1676400"/>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53975" indent="-1588"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i="0" dirty="0">
                <a:latin typeface="+mn-lt"/>
              </a:rPr>
              <a:t>Less cost-effective</a:t>
            </a:r>
          </a:p>
        </p:txBody>
      </p:sp>
      <p:sp>
        <p:nvSpPr>
          <p:cNvPr id="209936" name="Text Box 16"/>
          <p:cNvSpPr txBox="1">
            <a:spLocks noChangeArrowheads="1"/>
          </p:cNvSpPr>
          <p:nvPr/>
        </p:nvSpPr>
        <p:spPr bwMode="auto">
          <a:xfrm>
            <a:off x="5257800" y="4572000"/>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53975" indent="-1588"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i="0" dirty="0">
                <a:latin typeface="+mn-lt"/>
              </a:rPr>
              <a:t>More cost- effective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grpId="0" nodeType="afterEffect">
                                  <p:stCondLst>
                                    <p:cond delay="500"/>
                                  </p:stCondLst>
                                  <p:childTnLst>
                                    <p:animEffect transition="out" filter="fade">
                                      <p:cBhvr>
                                        <p:cTn id="6" dur="1000"/>
                                        <p:tgtEl>
                                          <p:spTgt spid="209934"/>
                                        </p:tgtEl>
                                      </p:cBhvr>
                                    </p:animEffect>
                                    <p:set>
                                      <p:cBhvr>
                                        <p:cTn id="7" dur="1" fill="hold">
                                          <p:stCondLst>
                                            <p:cond delay="999"/>
                                          </p:stCondLst>
                                        </p:cTn>
                                        <p:tgtEl>
                                          <p:spTgt spid="20993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09935"/>
                                        </p:tgtEl>
                                        <p:attrNameLst>
                                          <p:attrName>style.visibility</p:attrName>
                                        </p:attrNameLst>
                                      </p:cBhvr>
                                      <p:to>
                                        <p:strVal val="visible"/>
                                      </p:to>
                                    </p:set>
                                    <p:animEffect transition="in" filter="fade">
                                      <p:cBhvr>
                                        <p:cTn id="10" dur="1000"/>
                                        <p:tgtEl>
                                          <p:spTgt spid="2099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9936"/>
                                        </p:tgtEl>
                                        <p:attrNameLst>
                                          <p:attrName>style.visibility</p:attrName>
                                        </p:attrNameLst>
                                      </p:cBhvr>
                                      <p:to>
                                        <p:strVal val="visible"/>
                                      </p:to>
                                    </p:set>
                                    <p:animEffect transition="in" filter="fade">
                                      <p:cBhvr>
                                        <p:cTn id="13" dur="2000"/>
                                        <p:tgtEl>
                                          <p:spTgt spid="2099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34" grpId="0"/>
      <p:bldP spid="209935" grpId="0"/>
      <p:bldP spid="2099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t>Accounting for Value</a:t>
            </a:r>
          </a:p>
        </p:txBody>
      </p:sp>
      <p:sp>
        <p:nvSpPr>
          <p:cNvPr id="10243" name="Rectangle 3"/>
          <p:cNvSpPr>
            <a:spLocks noChangeArrowheads="1"/>
          </p:cNvSpPr>
          <p:nvPr/>
        </p:nvSpPr>
        <p:spPr bwMode="auto">
          <a:xfrm>
            <a:off x="4267200" y="1447800"/>
            <a:ext cx="3962400" cy="3962400"/>
          </a:xfrm>
          <a:prstGeom prst="rect">
            <a:avLst/>
          </a:prstGeom>
          <a:solidFill>
            <a:schemeClr val="accent6">
              <a:lumMod val="40000"/>
              <a:lumOff val="60000"/>
            </a:schemeClr>
          </a:solidFill>
          <a:ln w="12700" cap="sq">
            <a:solidFill>
              <a:schemeClr val="tx1"/>
            </a:solidFill>
            <a:miter lim="800000"/>
            <a:headEnd type="none" w="sm" len="sm"/>
            <a:tailEnd type="none" w="sm" len="sm"/>
          </a:ln>
        </p:spPr>
        <p:txBody>
          <a:bodyPr wrap="none" anchor="ctr"/>
          <a:lstStyle/>
          <a:p>
            <a:endParaRPr lang="en-US"/>
          </a:p>
        </p:txBody>
      </p:sp>
      <p:sp>
        <p:nvSpPr>
          <p:cNvPr id="10244" name="Text Box 4"/>
          <p:cNvSpPr txBox="1">
            <a:spLocks noChangeArrowheads="1"/>
          </p:cNvSpPr>
          <p:nvPr/>
        </p:nvSpPr>
        <p:spPr bwMode="auto">
          <a:xfrm rot="-5400000">
            <a:off x="2216944" y="3283744"/>
            <a:ext cx="3124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1588" indent="-1588"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sz="2800" i="0">
                <a:latin typeface="+mn-lt"/>
              </a:rPr>
              <a:t>Change in costs</a:t>
            </a:r>
          </a:p>
        </p:txBody>
      </p:sp>
      <p:sp>
        <p:nvSpPr>
          <p:cNvPr id="10245" name="Text Box 5"/>
          <p:cNvSpPr txBox="1">
            <a:spLocks noChangeArrowheads="1"/>
          </p:cNvSpPr>
          <p:nvPr/>
        </p:nvSpPr>
        <p:spPr bwMode="auto">
          <a:xfrm>
            <a:off x="3733800" y="5562600"/>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sz="2800" i="0">
                <a:latin typeface="+mn-lt"/>
              </a:rPr>
              <a:t>Gain in health benefit</a:t>
            </a:r>
          </a:p>
        </p:txBody>
      </p:sp>
      <p:grpSp>
        <p:nvGrpSpPr>
          <p:cNvPr id="10246" name="Group 6"/>
          <p:cNvGrpSpPr>
            <a:grpSpLocks/>
          </p:cNvGrpSpPr>
          <p:nvPr/>
        </p:nvGrpSpPr>
        <p:grpSpPr bwMode="auto">
          <a:xfrm rot="-5400000">
            <a:off x="2277268" y="2904330"/>
            <a:ext cx="3435351" cy="366712"/>
            <a:chOff x="2301" y="3880"/>
            <a:chExt cx="2164" cy="231"/>
          </a:xfrm>
        </p:grpSpPr>
        <p:sp>
          <p:nvSpPr>
            <p:cNvPr id="10256" name="Text Box 7"/>
            <p:cNvSpPr txBox="1">
              <a:spLocks noChangeArrowheads="1"/>
            </p:cNvSpPr>
            <p:nvPr/>
          </p:nvSpPr>
          <p:spPr bwMode="auto">
            <a:xfrm>
              <a:off x="2301" y="3880"/>
              <a:ext cx="2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spcBef>
                  <a:spcPct val="50000"/>
                </a:spcBef>
              </a:pPr>
              <a:endParaRPr lang="en-US" i="0">
                <a:latin typeface="+mn-lt"/>
              </a:endParaRPr>
            </a:p>
          </p:txBody>
        </p:sp>
        <p:sp>
          <p:nvSpPr>
            <p:cNvPr id="10257" name="Text Box 8"/>
            <p:cNvSpPr txBox="1">
              <a:spLocks noChangeArrowheads="1"/>
            </p:cNvSpPr>
            <p:nvPr/>
          </p:nvSpPr>
          <p:spPr bwMode="auto">
            <a:xfrm>
              <a:off x="4174" y="3880"/>
              <a:ext cx="291"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r">
                <a:spcBef>
                  <a:spcPct val="50000"/>
                </a:spcBef>
              </a:pPr>
              <a:endParaRPr lang="en-US" i="0">
                <a:latin typeface="+mn-lt"/>
              </a:endParaRPr>
            </a:p>
          </p:txBody>
        </p:sp>
        <p:sp>
          <p:nvSpPr>
            <p:cNvPr id="10258" name="Text Box 9"/>
            <p:cNvSpPr txBox="1">
              <a:spLocks noChangeArrowheads="1"/>
            </p:cNvSpPr>
            <p:nvPr/>
          </p:nvSpPr>
          <p:spPr bwMode="auto">
            <a:xfrm>
              <a:off x="3261" y="3880"/>
              <a:ext cx="29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a:spAutoFit/>
            </a:bodyPr>
            <a:lstStyle>
              <a:lvl1pPr marL="288925" indent="-288925"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endParaRPr lang="en-US" i="0">
                <a:latin typeface="+mn-lt"/>
              </a:endParaRPr>
            </a:p>
          </p:txBody>
        </p:sp>
      </p:grpSp>
      <p:sp>
        <p:nvSpPr>
          <p:cNvPr id="10251" name="Text Box 11"/>
          <p:cNvSpPr txBox="1">
            <a:spLocks noChangeArrowheads="1"/>
          </p:cNvSpPr>
          <p:nvPr/>
        </p:nvSpPr>
        <p:spPr bwMode="auto">
          <a:xfrm>
            <a:off x="381000" y="1524000"/>
            <a:ext cx="2743200"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228600" indent="-228600"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spcBef>
                <a:spcPct val="50000"/>
              </a:spcBef>
              <a:buFontTx/>
              <a:buChar char="•"/>
            </a:pPr>
            <a:r>
              <a:rPr lang="en-US" sz="2000" b="1" i="0" dirty="0">
                <a:latin typeface="+mn-lt"/>
              </a:rPr>
              <a:t>Health benefit measured in QALYs</a:t>
            </a:r>
          </a:p>
          <a:p>
            <a:pPr>
              <a:spcBef>
                <a:spcPct val="50000"/>
              </a:spcBef>
              <a:buFontTx/>
              <a:buChar char="•"/>
            </a:pPr>
            <a:r>
              <a:rPr lang="en-US" sz="2000" b="1" i="0" dirty="0">
                <a:latin typeface="+mn-lt"/>
              </a:rPr>
              <a:t>Value accounted by incremental cost-effectiveness ratio (ICER) (difference in costs divided by difference in benefits)</a:t>
            </a:r>
          </a:p>
          <a:p>
            <a:pPr>
              <a:spcBef>
                <a:spcPct val="50000"/>
              </a:spcBef>
              <a:buFontTx/>
              <a:buChar char="•"/>
            </a:pPr>
            <a:r>
              <a:rPr lang="en-US" sz="2000" b="1" i="0" dirty="0">
                <a:latin typeface="+mn-lt"/>
              </a:rPr>
              <a:t>Greater ICER means less cost-effective</a:t>
            </a:r>
          </a:p>
          <a:p>
            <a:pPr>
              <a:spcBef>
                <a:spcPct val="50000"/>
              </a:spcBef>
              <a:buFontTx/>
              <a:buChar char="•"/>
            </a:pPr>
            <a:r>
              <a:rPr lang="en-US" sz="2000" b="1" i="0" dirty="0">
                <a:latin typeface="+mn-lt"/>
              </a:rPr>
              <a:t>Dotted line represents our threshold willingness to pay</a:t>
            </a:r>
          </a:p>
        </p:txBody>
      </p:sp>
      <p:sp>
        <p:nvSpPr>
          <p:cNvPr id="211984" name="Line 16"/>
          <p:cNvSpPr>
            <a:spLocks noChangeShapeType="1"/>
          </p:cNvSpPr>
          <p:nvPr/>
        </p:nvSpPr>
        <p:spPr bwMode="auto">
          <a:xfrm flipV="1">
            <a:off x="4267200" y="2057400"/>
            <a:ext cx="3962400" cy="3352800"/>
          </a:xfrm>
          <a:prstGeom prst="line">
            <a:avLst/>
          </a:prstGeom>
          <a:noFill/>
          <a:ln w="190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lstStyle/>
          <a:p>
            <a:endParaRPr lang="en-US"/>
          </a:p>
        </p:txBody>
      </p:sp>
      <p:sp>
        <p:nvSpPr>
          <p:cNvPr id="10249" name="Text Box 17"/>
          <p:cNvSpPr txBox="1">
            <a:spLocks noChangeArrowheads="1"/>
          </p:cNvSpPr>
          <p:nvPr/>
        </p:nvSpPr>
        <p:spPr bwMode="auto">
          <a:xfrm>
            <a:off x="4419600" y="1676400"/>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53975" indent="-1588"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i="0" dirty="0">
                <a:latin typeface="+mn-lt"/>
              </a:rPr>
              <a:t>Less cost- effective</a:t>
            </a:r>
          </a:p>
        </p:txBody>
      </p:sp>
      <p:sp>
        <p:nvSpPr>
          <p:cNvPr id="10250" name="Text Box 18"/>
          <p:cNvSpPr txBox="1">
            <a:spLocks noChangeArrowheads="1"/>
          </p:cNvSpPr>
          <p:nvPr/>
        </p:nvSpPr>
        <p:spPr bwMode="auto">
          <a:xfrm>
            <a:off x="6477000" y="4572000"/>
            <a:ext cx="1600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53975" indent="-1588"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algn="ctr">
              <a:spcBef>
                <a:spcPct val="50000"/>
              </a:spcBef>
            </a:pPr>
            <a:r>
              <a:rPr lang="en-US" i="0" dirty="0">
                <a:latin typeface="+mn-lt"/>
              </a:rPr>
              <a:t>More cost- effective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1500"/>
                                  </p:stCondLst>
                                  <p:childTnLst>
                                    <p:set>
                                      <p:cBhvr>
                                        <p:cTn id="6" dur="1" fill="hold">
                                          <p:stCondLst>
                                            <p:cond delay="0"/>
                                          </p:stCondLst>
                                        </p:cTn>
                                        <p:tgtEl>
                                          <p:spTgt spid="211984"/>
                                        </p:tgtEl>
                                        <p:attrNameLst>
                                          <p:attrName>style.visibility</p:attrName>
                                        </p:attrNameLst>
                                      </p:cBhvr>
                                      <p:to>
                                        <p:strVal val="visible"/>
                                      </p:to>
                                    </p:set>
                                    <p:animEffect transition="in" filter="fade">
                                      <p:cBhvr>
                                        <p:cTn id="7" dur="1000"/>
                                        <p:tgtEl>
                                          <p:spTgt spid="211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8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t>Incremental Cost-Effectiveness Ratio (ICER): </a:t>
            </a:r>
            <a:br>
              <a:rPr lang="en-US" sz="3200" b="1" dirty="0"/>
            </a:br>
            <a:r>
              <a:rPr lang="en-US" sz="3200" b="1" dirty="0"/>
              <a:t>How to compare two strategies in CEA</a:t>
            </a:r>
          </a:p>
        </p:txBody>
      </p:sp>
      <p:sp>
        <p:nvSpPr>
          <p:cNvPr id="3" name="Content Placeholder 2"/>
          <p:cNvSpPr>
            <a:spLocks noGrp="1"/>
          </p:cNvSpPr>
          <p:nvPr>
            <p:ph idx="1"/>
          </p:nvPr>
        </p:nvSpPr>
        <p:spPr/>
        <p:txBody>
          <a:bodyPr/>
          <a:lstStyle/>
          <a:p>
            <a:r>
              <a:rPr lang="en-US" b="1" dirty="0"/>
              <a:t>Numerator</a:t>
            </a:r>
            <a:r>
              <a:rPr lang="en-US" dirty="0"/>
              <a:t>: Difference between costs of the intervention (strategy) and costs of the alternative under study</a:t>
            </a:r>
          </a:p>
          <a:p>
            <a:r>
              <a:rPr lang="en-US" b="1" dirty="0"/>
              <a:t>Denominator</a:t>
            </a:r>
            <a:r>
              <a:rPr lang="en-US" dirty="0"/>
              <a:t>: Difference between health outcomes (effectiveness) of the intervention and health outcomes of the alternative</a:t>
            </a:r>
          </a:p>
        </p:txBody>
      </p:sp>
      <mc:AlternateContent xmlns:mc="http://schemas.openxmlformats.org/markup-compatibility/2006">
        <mc:Choice xmlns:a14="http://schemas.microsoft.com/office/drawing/2010/main" Requires="a14">
          <p:sp>
            <p:nvSpPr>
              <p:cNvPr id="4" name="TextBox 3"/>
              <p:cNvSpPr txBox="1"/>
              <p:nvPr/>
            </p:nvSpPr>
            <p:spPr>
              <a:xfrm>
                <a:off x="457200" y="4876800"/>
                <a:ext cx="5257800" cy="1604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b="1" i="1" smtClean="0">
                          <a:latin typeface="Cambria Math" panose="02040503050406030204" pitchFamily="18" charset="0"/>
                        </a:rPr>
                        <m:t>𝑰</m:t>
                      </m:r>
                      <m:r>
                        <a:rPr lang="en-US" sz="4800" b="1" i="1" smtClean="0">
                          <a:latin typeface="Cambria Math"/>
                        </a:rPr>
                        <m:t>𝑪𝑬𝑹</m:t>
                      </m:r>
                      <m:r>
                        <a:rPr lang="en-US" sz="4800" b="1" i="0" smtClean="0">
                          <a:latin typeface="Cambria Math"/>
                        </a:rPr>
                        <m:t>= </m:t>
                      </m:r>
                      <m:f>
                        <m:fPr>
                          <m:ctrlPr>
                            <a:rPr lang="en-US" sz="4800" b="1" i="1" smtClean="0">
                              <a:latin typeface="Cambria Math" panose="02040503050406030204" pitchFamily="18" charset="0"/>
                            </a:rPr>
                          </m:ctrlPr>
                        </m:fPr>
                        <m:num>
                          <m:sSub>
                            <m:sSubPr>
                              <m:ctrlPr>
                                <a:rPr lang="en-US" sz="4800" b="1" i="1" smtClean="0">
                                  <a:latin typeface="Cambria Math" panose="02040503050406030204" pitchFamily="18" charset="0"/>
                                </a:rPr>
                              </m:ctrlPr>
                            </m:sSubPr>
                            <m:e>
                              <m:r>
                                <a:rPr lang="en-US" sz="4800" b="1" i="1" smtClean="0">
                                  <a:latin typeface="Cambria Math"/>
                                </a:rPr>
                                <m:t>𝑪</m:t>
                              </m:r>
                            </m:e>
                            <m:sub>
                              <m:r>
                                <a:rPr lang="en-US" sz="4800" b="1" i="1" smtClean="0">
                                  <a:latin typeface="Cambria Math"/>
                                </a:rPr>
                                <m:t>𝒊</m:t>
                              </m:r>
                            </m:sub>
                          </m:sSub>
                          <m:r>
                            <a:rPr lang="en-US" sz="4800" b="1" i="1" smtClean="0">
                              <a:latin typeface="Cambria Math"/>
                            </a:rPr>
                            <m:t>−</m:t>
                          </m:r>
                          <m:sSub>
                            <m:sSubPr>
                              <m:ctrlPr>
                                <a:rPr lang="en-US" sz="4800" b="1" i="1" smtClean="0">
                                  <a:latin typeface="Cambria Math" panose="02040503050406030204" pitchFamily="18" charset="0"/>
                                </a:rPr>
                              </m:ctrlPr>
                            </m:sSubPr>
                            <m:e>
                              <m:r>
                                <a:rPr lang="en-US" sz="4800" b="1" i="1" smtClean="0">
                                  <a:latin typeface="Cambria Math"/>
                                </a:rPr>
                                <m:t>𝑪</m:t>
                              </m:r>
                            </m:e>
                            <m:sub>
                              <m:r>
                                <a:rPr lang="en-US" sz="4800" b="1" i="1" smtClean="0">
                                  <a:latin typeface="Cambria Math"/>
                                </a:rPr>
                                <m:t>𝒂𝒍𝒕</m:t>
                              </m:r>
                            </m:sub>
                          </m:sSub>
                        </m:num>
                        <m:den>
                          <m:sSub>
                            <m:sSubPr>
                              <m:ctrlPr>
                                <a:rPr lang="en-US" sz="4800" b="1" i="1">
                                  <a:latin typeface="Cambria Math" panose="02040503050406030204" pitchFamily="18" charset="0"/>
                                </a:rPr>
                              </m:ctrlPr>
                            </m:sSubPr>
                            <m:e>
                              <m:r>
                                <a:rPr lang="en-US" sz="4800" b="1" i="1" smtClean="0">
                                  <a:latin typeface="Cambria Math"/>
                                </a:rPr>
                                <m:t>𝑬</m:t>
                              </m:r>
                            </m:e>
                            <m:sub>
                              <m:r>
                                <a:rPr lang="en-US" sz="4800" b="1" i="1" smtClean="0">
                                  <a:latin typeface="Cambria Math"/>
                                </a:rPr>
                                <m:t>𝒊</m:t>
                              </m:r>
                            </m:sub>
                          </m:sSub>
                          <m:r>
                            <a:rPr lang="en-US" sz="4800" b="1" i="1">
                              <a:latin typeface="Cambria Math"/>
                            </a:rPr>
                            <m:t>−</m:t>
                          </m:r>
                          <m:sSub>
                            <m:sSubPr>
                              <m:ctrlPr>
                                <a:rPr lang="en-US" sz="4800" b="1" i="1">
                                  <a:latin typeface="Cambria Math" panose="02040503050406030204" pitchFamily="18" charset="0"/>
                                </a:rPr>
                              </m:ctrlPr>
                            </m:sSubPr>
                            <m:e>
                              <m:r>
                                <a:rPr lang="en-US" sz="4800" b="1" i="1" smtClean="0">
                                  <a:latin typeface="Cambria Math"/>
                                </a:rPr>
                                <m:t>𝑬</m:t>
                              </m:r>
                            </m:e>
                            <m:sub>
                              <m:r>
                                <a:rPr lang="en-US" sz="4800" b="1" i="1" smtClean="0">
                                  <a:latin typeface="Cambria Math"/>
                                </a:rPr>
                                <m:t>𝒂𝒍𝒕</m:t>
                              </m:r>
                            </m:sub>
                          </m:sSub>
                        </m:den>
                      </m:f>
                    </m:oMath>
                  </m:oMathPara>
                </a14:m>
                <a:endParaRPr lang="en-US" sz="4800" b="1" dirty="0"/>
              </a:p>
            </p:txBody>
          </p:sp>
        </mc:Choice>
        <mc:Fallback>
          <p:sp>
            <p:nvSpPr>
              <p:cNvPr id="4" name="TextBox 3"/>
              <p:cNvSpPr txBox="1">
                <a:spLocks noRot="1" noChangeAspect="1" noMove="1" noResize="1" noEditPoints="1" noAdjustHandles="1" noChangeArrowheads="1" noChangeShapeType="1" noTextEdit="1"/>
              </p:cNvSpPr>
              <p:nvPr/>
            </p:nvSpPr>
            <p:spPr>
              <a:xfrm>
                <a:off x="457200" y="4876800"/>
                <a:ext cx="5257800" cy="1604798"/>
              </a:xfrm>
              <a:prstGeom prst="rect">
                <a:avLst/>
              </a:prstGeom>
              <a:blipFill>
                <a:blip r:embed="rId2"/>
                <a:stretch>
                  <a:fillRect/>
                </a:stretch>
              </a:blipFill>
            </p:spPr>
            <p:txBody>
              <a:bodyPr/>
              <a:lstStyle/>
              <a:p>
                <a:r>
                  <a:rPr lang="en-US">
                    <a:noFill/>
                  </a:rPr>
                  <a:t> </a:t>
                </a:r>
              </a:p>
            </p:txBody>
          </p:sp>
        </mc:Fallback>
      </mc:AlternateContent>
      <p:sp>
        <p:nvSpPr>
          <p:cNvPr id="5" name="Rounded Rectangular Callout 4"/>
          <p:cNvSpPr/>
          <p:nvPr/>
        </p:nvSpPr>
        <p:spPr>
          <a:xfrm>
            <a:off x="228600" y="2688009"/>
            <a:ext cx="3810000" cy="1712201"/>
          </a:xfrm>
          <a:prstGeom prst="wedgeRoundRectCallout">
            <a:avLst>
              <a:gd name="adj1" fmla="val 29039"/>
              <a:gd name="adj2" fmla="val 86149"/>
              <a:gd name="adj3" fmla="val 16667"/>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200" b="1" dirty="0"/>
              <a:t>Incremental resources required by the intervention</a:t>
            </a:r>
          </a:p>
        </p:txBody>
      </p:sp>
      <p:sp>
        <p:nvSpPr>
          <p:cNvPr id="6" name="Rounded Rectangular Callout 5"/>
          <p:cNvSpPr/>
          <p:nvPr/>
        </p:nvSpPr>
        <p:spPr>
          <a:xfrm>
            <a:off x="5287348" y="2688801"/>
            <a:ext cx="3704252" cy="1712201"/>
          </a:xfrm>
          <a:prstGeom prst="wedgeRoundRectCallout">
            <a:avLst>
              <a:gd name="adj1" fmla="val -50709"/>
              <a:gd name="adj2" fmla="val 150664"/>
              <a:gd name="adj3" fmla="val 16667"/>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Incremental health effects gained with the intervention</a:t>
            </a:r>
          </a:p>
        </p:txBody>
      </p:sp>
    </p:spTree>
    <p:extLst>
      <p:ext uri="{BB962C8B-B14F-4D97-AF65-F5344CB8AC3E}">
        <p14:creationId xmlns:p14="http://schemas.microsoft.com/office/powerpoint/2010/main" val="7939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8ABB6C94-F3CF-4D31-A148-85A6692519BA}"/>
              </a:ext>
            </a:extLst>
          </p:cNvPr>
          <p:cNvSpPr>
            <a:spLocks noGrp="1"/>
          </p:cNvSpPr>
          <p:nvPr>
            <p:ph type="title"/>
          </p:nvPr>
        </p:nvSpPr>
        <p:spPr>
          <a:xfrm>
            <a:off x="647271" y="1012004"/>
            <a:ext cx="2562119" cy="4795408"/>
          </a:xfrm>
        </p:spPr>
        <p:txBody>
          <a:bodyPr>
            <a:normAutofit/>
          </a:bodyPr>
          <a:lstStyle/>
          <a:p>
            <a:r>
              <a:rPr lang="en-US" dirty="0">
                <a:solidFill>
                  <a:srgbClr val="FFFFFF"/>
                </a:solidFill>
              </a:rPr>
              <a:t>Course Roadmap</a:t>
            </a:r>
          </a:p>
        </p:txBody>
      </p:sp>
      <p:graphicFrame>
        <p:nvGraphicFramePr>
          <p:cNvPr id="8" name="Content Placeholder 5">
            <a:extLst>
              <a:ext uri="{FF2B5EF4-FFF2-40B4-BE49-F238E27FC236}">
                <a16:creationId xmlns:a16="http://schemas.microsoft.com/office/drawing/2014/main" id="{9EFEF45A-2E0A-472F-9CFB-C526DB656923}"/>
              </a:ext>
            </a:extLst>
          </p:cNvPr>
          <p:cNvGraphicFramePr>
            <a:graphicFrameLocks noGrp="1"/>
          </p:cNvGraphicFramePr>
          <p:nvPr>
            <p:ph idx="1"/>
            <p:extLst>
              <p:ext uri="{D42A27DB-BD31-4B8C-83A1-F6EECF244321}">
                <p14:modId xmlns:p14="http://schemas.microsoft.com/office/powerpoint/2010/main" val="638204011"/>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BB6325D2-F1CE-40F2-AB57-2C308FBA2312}"/>
              </a:ext>
            </a:extLst>
          </p:cNvPr>
          <p:cNvSpPr/>
          <p:nvPr/>
        </p:nvSpPr>
        <p:spPr>
          <a:xfrm>
            <a:off x="4038600" y="5562600"/>
            <a:ext cx="1524000" cy="838200"/>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730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74650" y="388938"/>
            <a:ext cx="8115300" cy="838200"/>
          </a:xfrm>
        </p:spPr>
        <p:txBody>
          <a:bodyPr/>
          <a:lstStyle/>
          <a:p>
            <a:pPr eaLnBrk="1" hangingPunct="1"/>
            <a:r>
              <a:rPr lang="en-US" sz="3200" b="1" dirty="0"/>
              <a:t>The Correct Cost-Effectiveness Ratio </a:t>
            </a:r>
            <a:r>
              <a:rPr lang="en-US" sz="3200" b="1" u="sng" dirty="0"/>
              <a:t>is NOT</a:t>
            </a:r>
            <a:r>
              <a:rPr lang="en-US" sz="3200" b="1" dirty="0"/>
              <a:t>:</a:t>
            </a:r>
          </a:p>
        </p:txBody>
      </p:sp>
      <p:sp>
        <p:nvSpPr>
          <p:cNvPr id="13315" name="Text Box 3"/>
          <p:cNvSpPr txBox="1">
            <a:spLocks noChangeArrowheads="1"/>
          </p:cNvSpPr>
          <p:nvPr/>
        </p:nvSpPr>
        <p:spPr bwMode="auto">
          <a:xfrm>
            <a:off x="2252663" y="2133600"/>
            <a:ext cx="6527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eaLnBrk="1" hangingPunct="1"/>
            <a:r>
              <a:rPr lang="en-US" sz="5400">
                <a:latin typeface="+mn-lt"/>
              </a:rPr>
              <a:t>C</a:t>
            </a:r>
            <a:r>
              <a:rPr lang="en-US" sz="5400" baseline="-25000">
                <a:latin typeface="+mn-lt"/>
              </a:rPr>
              <a:t>i</a:t>
            </a:r>
          </a:p>
        </p:txBody>
      </p:sp>
      <p:sp>
        <p:nvSpPr>
          <p:cNvPr id="13316" name="Text Box 4"/>
          <p:cNvSpPr txBox="1">
            <a:spLocks noChangeArrowheads="1"/>
          </p:cNvSpPr>
          <p:nvPr/>
        </p:nvSpPr>
        <p:spPr bwMode="auto">
          <a:xfrm>
            <a:off x="2262188" y="3136900"/>
            <a:ext cx="62869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eaLnBrk="1" hangingPunct="1"/>
            <a:r>
              <a:rPr lang="en-US" sz="5400">
                <a:latin typeface="+mn-lt"/>
              </a:rPr>
              <a:t>E</a:t>
            </a:r>
            <a:r>
              <a:rPr lang="en-US" sz="5400" baseline="-25000">
                <a:latin typeface="+mn-lt"/>
              </a:rPr>
              <a:t>i</a:t>
            </a:r>
          </a:p>
        </p:txBody>
      </p:sp>
      <p:sp>
        <p:nvSpPr>
          <p:cNvPr id="13317" name="Line 5"/>
          <p:cNvSpPr>
            <a:spLocks noChangeShapeType="1"/>
          </p:cNvSpPr>
          <p:nvPr/>
        </p:nvSpPr>
        <p:spPr bwMode="auto">
          <a:xfrm>
            <a:off x="2019300" y="3106738"/>
            <a:ext cx="118586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13318" name="Text Box 6"/>
          <p:cNvSpPr txBox="1">
            <a:spLocks noChangeArrowheads="1"/>
          </p:cNvSpPr>
          <p:nvPr/>
        </p:nvSpPr>
        <p:spPr bwMode="auto">
          <a:xfrm>
            <a:off x="5791200" y="2151063"/>
            <a:ext cx="104387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eaLnBrk="1" hangingPunct="1"/>
            <a:r>
              <a:rPr lang="en-US" sz="5400">
                <a:latin typeface="+mn-lt"/>
              </a:rPr>
              <a:t>C</a:t>
            </a:r>
            <a:r>
              <a:rPr lang="en-US" sz="5400" baseline="-25000">
                <a:latin typeface="+mn-lt"/>
              </a:rPr>
              <a:t>alt</a:t>
            </a:r>
          </a:p>
        </p:txBody>
      </p:sp>
      <p:sp>
        <p:nvSpPr>
          <p:cNvPr id="13319" name="Text Box 7"/>
          <p:cNvSpPr txBox="1">
            <a:spLocks noChangeArrowheads="1"/>
          </p:cNvSpPr>
          <p:nvPr/>
        </p:nvSpPr>
        <p:spPr bwMode="auto">
          <a:xfrm>
            <a:off x="5800725" y="3154363"/>
            <a:ext cx="100732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eaLnBrk="1" hangingPunct="1"/>
            <a:r>
              <a:rPr lang="en-US" sz="5400">
                <a:latin typeface="+mn-lt"/>
              </a:rPr>
              <a:t>E</a:t>
            </a:r>
            <a:r>
              <a:rPr lang="en-US" sz="5400" baseline="-25000">
                <a:latin typeface="+mn-lt"/>
              </a:rPr>
              <a:t>alt</a:t>
            </a:r>
          </a:p>
        </p:txBody>
      </p:sp>
      <p:sp>
        <p:nvSpPr>
          <p:cNvPr id="13320" name="Line 8"/>
          <p:cNvSpPr>
            <a:spLocks noChangeShapeType="1"/>
          </p:cNvSpPr>
          <p:nvPr/>
        </p:nvSpPr>
        <p:spPr bwMode="auto">
          <a:xfrm>
            <a:off x="5684838" y="3124200"/>
            <a:ext cx="1185862"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800"/>
          </a:p>
        </p:txBody>
      </p:sp>
      <p:sp>
        <p:nvSpPr>
          <p:cNvPr id="13321" name="Text Box 9"/>
          <p:cNvSpPr txBox="1">
            <a:spLocks noChangeArrowheads="1"/>
          </p:cNvSpPr>
          <p:nvPr/>
        </p:nvSpPr>
        <p:spPr bwMode="auto">
          <a:xfrm>
            <a:off x="4035425" y="2667000"/>
            <a:ext cx="77777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eaLnBrk="1" hangingPunct="1"/>
            <a:r>
              <a:rPr lang="en-US" sz="5400">
                <a:latin typeface="+mn-lt"/>
              </a:rPr>
              <a:t>or</a:t>
            </a:r>
          </a:p>
        </p:txBody>
      </p:sp>
      <p:sp>
        <p:nvSpPr>
          <p:cNvPr id="2" name="TextBox 1"/>
          <p:cNvSpPr txBox="1"/>
          <p:nvPr/>
        </p:nvSpPr>
        <p:spPr>
          <a:xfrm>
            <a:off x="76200" y="4572000"/>
            <a:ext cx="8991600" cy="1477328"/>
          </a:xfrm>
          <a:prstGeom prst="rect">
            <a:avLst/>
          </a:prstGeom>
          <a:noFill/>
        </p:spPr>
        <p:txBody>
          <a:bodyPr wrap="square" rtlCol="0">
            <a:spAutoFit/>
          </a:bodyPr>
          <a:lstStyle/>
          <a:p>
            <a:pPr marL="457200" indent="-457200">
              <a:buFont typeface="Arial" panose="020B0604020202020204" pitchFamily="34" charset="0"/>
              <a:buChar char="•"/>
            </a:pPr>
            <a:r>
              <a:rPr lang="en-US" sz="3000" b="1" dirty="0">
                <a:solidFill>
                  <a:schemeClr val="tx2"/>
                </a:solidFill>
                <a:latin typeface="+mj-lt"/>
              </a:rPr>
              <a:t>These represent the AVERAGE cost-effectiveness ratio, </a:t>
            </a:r>
            <a:r>
              <a:rPr lang="en-US" sz="3000" b="1" u="sng" dirty="0">
                <a:solidFill>
                  <a:schemeClr val="tx2"/>
                </a:solidFill>
                <a:latin typeface="+mj-lt"/>
              </a:rPr>
              <a:t>not the INCREMENTAL </a:t>
            </a:r>
            <a:r>
              <a:rPr lang="en-US" sz="3000" b="1" dirty="0">
                <a:solidFill>
                  <a:schemeClr val="tx2"/>
                </a:solidFill>
                <a:latin typeface="+mj-lt"/>
              </a:rPr>
              <a:t>cost-effectiveness ratio  </a:t>
            </a:r>
          </a:p>
          <a:p>
            <a:pPr marL="457200" indent="-457200">
              <a:buFont typeface="Arial" panose="020B0604020202020204" pitchFamily="34" charset="0"/>
              <a:buChar char="•"/>
            </a:pPr>
            <a:r>
              <a:rPr lang="en-US" sz="3000" b="1" dirty="0">
                <a:solidFill>
                  <a:schemeClr val="tx2"/>
                </a:solidFill>
                <a:latin typeface="+mj-lt"/>
              </a:rPr>
              <a:t>They should </a:t>
            </a:r>
            <a:r>
              <a:rPr lang="en-US" sz="3000" b="1" u="sng" dirty="0">
                <a:solidFill>
                  <a:schemeClr val="tx2"/>
                </a:solidFill>
                <a:latin typeface="+mj-lt"/>
              </a:rPr>
              <a:t>never</a:t>
            </a:r>
            <a:r>
              <a:rPr lang="en-US" sz="3000" b="1" dirty="0">
                <a:solidFill>
                  <a:schemeClr val="tx2"/>
                </a:solidFill>
                <a:latin typeface="+mj-lt"/>
              </a:rPr>
              <a:t> be used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b="1" dirty="0"/>
              <a:t>Incremental Analysis: Overview</a:t>
            </a:r>
          </a:p>
        </p:txBody>
      </p:sp>
      <p:sp>
        <p:nvSpPr>
          <p:cNvPr id="45059" name="Rectangle 3"/>
          <p:cNvSpPr>
            <a:spLocks noGrp="1" noChangeArrowheads="1"/>
          </p:cNvSpPr>
          <p:nvPr>
            <p:ph type="body" idx="1"/>
          </p:nvPr>
        </p:nvSpPr>
        <p:spPr/>
        <p:txBody>
          <a:bodyPr/>
          <a:lstStyle/>
          <a:p>
            <a:pPr eaLnBrk="1" hangingPunct="1">
              <a:lnSpc>
                <a:spcPct val="90000"/>
              </a:lnSpc>
            </a:pPr>
            <a:r>
              <a:rPr lang="en-US" dirty="0"/>
              <a:t>Cost-effectiveness ratio always between two relevant alternatives</a:t>
            </a:r>
          </a:p>
          <a:p>
            <a:pPr eaLnBrk="1" hangingPunct="1">
              <a:lnSpc>
                <a:spcPct val="90000"/>
              </a:lnSpc>
            </a:pPr>
            <a:r>
              <a:rPr lang="en-US" dirty="0"/>
              <a:t>When there are multiple alternatives, we </a:t>
            </a:r>
          </a:p>
          <a:p>
            <a:pPr lvl="1" eaLnBrk="1" hangingPunct="1">
              <a:lnSpc>
                <a:spcPct val="90000"/>
              </a:lnSpc>
            </a:pPr>
            <a:r>
              <a:rPr lang="en-US" dirty="0"/>
              <a:t>rank order by ascending costs</a:t>
            </a:r>
          </a:p>
          <a:p>
            <a:pPr lvl="1" eaLnBrk="1" hangingPunct="1">
              <a:lnSpc>
                <a:spcPct val="90000"/>
              </a:lnSpc>
            </a:pPr>
            <a:r>
              <a:rPr lang="en-US" dirty="0"/>
              <a:t>compute incremental effects, costs</a:t>
            </a:r>
          </a:p>
          <a:p>
            <a:pPr lvl="1" eaLnBrk="1" hangingPunct="1">
              <a:lnSpc>
                <a:spcPct val="90000"/>
              </a:lnSpc>
            </a:pPr>
            <a:r>
              <a:rPr lang="en-US" dirty="0"/>
              <a:t>remove dominated alternatives</a:t>
            </a:r>
          </a:p>
          <a:p>
            <a:pPr lvl="1" eaLnBrk="1" hangingPunct="1">
              <a:lnSpc>
                <a:spcPct val="90000"/>
              </a:lnSpc>
            </a:pPr>
            <a:r>
              <a:rPr lang="en-US" dirty="0"/>
              <a:t>compute ratios relative to the next best, non-dominated alternative</a:t>
            </a:r>
          </a:p>
          <a:p>
            <a:pPr eaLnBrk="1" hangingPunct="1">
              <a:lnSpc>
                <a:spcPct val="90000"/>
              </a:lnSpc>
            </a:pPr>
            <a:r>
              <a:rPr lang="en-US" dirty="0"/>
              <a:t>The following slides detail this process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normAutofit/>
          </a:bodyPr>
          <a:lstStyle/>
          <a:p>
            <a:pPr eaLnBrk="1" hangingPunct="1"/>
            <a:r>
              <a:rPr lang="en-US" sz="3600" b="1" dirty="0"/>
              <a:t>Dominance and Extended Dominance:</a:t>
            </a:r>
            <a:br>
              <a:rPr lang="en-US" sz="3600" b="1" dirty="0"/>
            </a:br>
            <a:r>
              <a:rPr lang="en-US" sz="2800" b="1" i="1" dirty="0"/>
              <a:t>Eliminate  Dominated Alternatives</a:t>
            </a:r>
            <a:endParaRPr lang="en-US" sz="2800" b="1" dirty="0"/>
          </a:p>
        </p:txBody>
      </p:sp>
      <p:sp>
        <p:nvSpPr>
          <p:cNvPr id="47107" name="Rectangle 3"/>
          <p:cNvSpPr>
            <a:spLocks noGrp="1" noChangeArrowheads="1"/>
          </p:cNvSpPr>
          <p:nvPr>
            <p:ph idx="1"/>
          </p:nvPr>
        </p:nvSpPr>
        <p:spPr/>
        <p:txBody>
          <a:bodyPr/>
          <a:lstStyle/>
          <a:p>
            <a:pPr eaLnBrk="1" hangingPunct="1">
              <a:lnSpc>
                <a:spcPct val="90000"/>
              </a:lnSpc>
            </a:pPr>
            <a:r>
              <a:rPr lang="en-US" sz="2400" b="1" dirty="0"/>
              <a:t>(Strict) dominance:</a:t>
            </a:r>
            <a:r>
              <a:rPr lang="en-US" sz="2400" dirty="0"/>
              <a:t> One intervention more effective and less costly than an alternative</a:t>
            </a:r>
          </a:p>
          <a:p>
            <a:pPr eaLnBrk="1" hangingPunct="1">
              <a:lnSpc>
                <a:spcPct val="90000"/>
              </a:lnSpc>
            </a:pPr>
            <a:r>
              <a:rPr lang="en-US" sz="2400" b="1" dirty="0"/>
              <a:t>Extended dominance: </a:t>
            </a:r>
            <a:r>
              <a:rPr lang="en-US" sz="2400" dirty="0"/>
              <a:t>More expensive intervention has a lower cost-effectiveness ratio than the lower-cost option.  Alternatively, one intervention is strictly dominated by a linear combination of two other interventions.</a:t>
            </a:r>
          </a:p>
          <a:p>
            <a:pPr eaLnBrk="1" hangingPunct="1">
              <a:lnSpc>
                <a:spcPct val="90000"/>
              </a:lnSpc>
              <a:buFontTx/>
              <a:buNone/>
            </a:pPr>
            <a:r>
              <a:rPr lang="en-US" sz="2400" i="1" dirty="0">
                <a:solidFill>
                  <a:srgbClr val="000000"/>
                </a:solidFill>
              </a:rPr>
              <a:t>	</a:t>
            </a:r>
            <a:r>
              <a:rPr lang="en-US" sz="2000" i="1" dirty="0"/>
              <a:t>Rational decision maker will not choose an option that is dominated by another, whether under strict or extended dominance</a:t>
            </a:r>
          </a:p>
        </p:txBody>
      </p:sp>
      <p:pic>
        <p:nvPicPr>
          <p:cNvPr id="2" name="Picture 1">
            <a:extLst>
              <a:ext uri="{FF2B5EF4-FFF2-40B4-BE49-F238E27FC236}">
                <a16:creationId xmlns:a16="http://schemas.microsoft.com/office/drawing/2014/main" id="{0DC6122E-EE88-4F2B-9C55-2A81E8DFE358}"/>
              </a:ext>
            </a:extLst>
          </p:cNvPr>
          <p:cNvPicPr>
            <a:picLocks noChangeAspect="1"/>
          </p:cNvPicPr>
          <p:nvPr/>
        </p:nvPicPr>
        <p:blipFill>
          <a:blip r:embed="rId3"/>
          <a:stretch>
            <a:fillRect/>
          </a:stretch>
        </p:blipFill>
        <p:spPr>
          <a:xfrm>
            <a:off x="6781800" y="4648200"/>
            <a:ext cx="2063727" cy="21884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Strict dominance</a:t>
            </a:r>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4975" y="1319213"/>
            <a:ext cx="5762625"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0" y="6583363"/>
            <a:ext cx="3480440" cy="246221"/>
          </a:xfrm>
          <a:prstGeom prst="rect">
            <a:avLst/>
          </a:prstGeom>
          <a:noFill/>
        </p:spPr>
        <p:txBody>
          <a:bodyPr wrap="none" rtlCol="0">
            <a:spAutoFit/>
          </a:bodyPr>
          <a:lstStyle/>
          <a:p>
            <a:r>
              <a:rPr lang="en-US" sz="1000" dirty="0">
                <a:solidFill>
                  <a:schemeClr val="bg1">
                    <a:lumMod val="50000"/>
                  </a:schemeClr>
                </a:solidFill>
              </a:rPr>
              <a:t>Owens DK et al Annals of Internal Medicine 2011; 154: 174-180</a:t>
            </a:r>
          </a:p>
        </p:txBody>
      </p:sp>
    </p:spTree>
    <p:extLst>
      <p:ext uri="{BB962C8B-B14F-4D97-AF65-F5344CB8AC3E}">
        <p14:creationId xmlns:p14="http://schemas.microsoft.com/office/powerpoint/2010/main" val="862637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Extended dominance</a:t>
            </a:r>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575" y="1295400"/>
            <a:ext cx="5686425"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011" y="6583362"/>
            <a:ext cx="3480440" cy="246221"/>
          </a:xfrm>
          <a:prstGeom prst="rect">
            <a:avLst/>
          </a:prstGeom>
          <a:noFill/>
        </p:spPr>
        <p:txBody>
          <a:bodyPr wrap="none" rtlCol="0">
            <a:spAutoFit/>
          </a:bodyPr>
          <a:lstStyle/>
          <a:p>
            <a:r>
              <a:rPr lang="en-US" sz="1000" dirty="0">
                <a:solidFill>
                  <a:schemeClr val="bg1">
                    <a:lumMod val="50000"/>
                  </a:schemeClr>
                </a:solidFill>
              </a:rPr>
              <a:t>Owens DK et al Annals of Internal Medicine 2011; 154: 174-180</a:t>
            </a:r>
          </a:p>
        </p:txBody>
      </p:sp>
    </p:spTree>
    <p:extLst>
      <p:ext uri="{BB962C8B-B14F-4D97-AF65-F5344CB8AC3E}">
        <p14:creationId xmlns:p14="http://schemas.microsoft.com/office/powerpoint/2010/main" val="1532886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57200" y="789300"/>
          <a:ext cx="8229600" cy="1953900"/>
        </p:xfrm>
        <a:graphic>
          <a:graphicData uri="http://schemas.openxmlformats.org/drawingml/2006/table">
            <a:tbl>
              <a:tblPr>
                <a:tableStyleId>{5C22544A-7EE6-4342-B048-85BDC9FD1C3A}</a:tableStyleId>
              </a:tblPr>
              <a:tblGrid>
                <a:gridCol w="959279">
                  <a:extLst>
                    <a:ext uri="{9D8B030D-6E8A-4147-A177-3AD203B41FA5}">
                      <a16:colId xmlns:a16="http://schemas.microsoft.com/office/drawing/2014/main" val="1990856994"/>
                    </a:ext>
                  </a:extLst>
                </a:gridCol>
                <a:gridCol w="807813">
                  <a:extLst>
                    <a:ext uri="{9D8B030D-6E8A-4147-A177-3AD203B41FA5}">
                      <a16:colId xmlns:a16="http://schemas.microsoft.com/office/drawing/2014/main" val="2601858139"/>
                    </a:ext>
                  </a:extLst>
                </a:gridCol>
                <a:gridCol w="732081">
                  <a:extLst>
                    <a:ext uri="{9D8B030D-6E8A-4147-A177-3AD203B41FA5}">
                      <a16:colId xmlns:a16="http://schemas.microsoft.com/office/drawing/2014/main" val="3476909247"/>
                    </a:ext>
                  </a:extLst>
                </a:gridCol>
                <a:gridCol w="1943801">
                  <a:extLst>
                    <a:ext uri="{9D8B030D-6E8A-4147-A177-3AD203B41FA5}">
                      <a16:colId xmlns:a16="http://schemas.microsoft.com/office/drawing/2014/main" val="607358445"/>
                    </a:ext>
                  </a:extLst>
                </a:gridCol>
                <a:gridCol w="2044778">
                  <a:extLst>
                    <a:ext uri="{9D8B030D-6E8A-4147-A177-3AD203B41FA5}">
                      <a16:colId xmlns:a16="http://schemas.microsoft.com/office/drawing/2014/main" val="3810495852"/>
                    </a:ext>
                  </a:extLst>
                </a:gridCol>
                <a:gridCol w="1741848">
                  <a:extLst>
                    <a:ext uri="{9D8B030D-6E8A-4147-A177-3AD203B41FA5}">
                      <a16:colId xmlns:a16="http://schemas.microsoft.com/office/drawing/2014/main" val="4018514221"/>
                    </a:ext>
                  </a:extLst>
                </a:gridCol>
              </a:tblGrid>
              <a:tr h="325650">
                <a:tc>
                  <a:txBody>
                    <a:bodyPr/>
                    <a:lstStyle/>
                    <a:p>
                      <a:pPr algn="l" fontAlgn="b"/>
                      <a:r>
                        <a:rPr lang="en-US" sz="2000" u="none" strike="noStrike">
                          <a:effectLst/>
                        </a:rPr>
                        <a:t>Strategy</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Costs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QALYs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Incremental Costs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Incremental QALYs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ICER</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36462232"/>
                  </a:ext>
                </a:extLst>
              </a:tr>
              <a:tr h="325650">
                <a:tc>
                  <a:txBody>
                    <a:bodyPr/>
                    <a:lstStyle/>
                    <a:p>
                      <a:pPr algn="l"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10,000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3719665363"/>
                  </a:ext>
                </a:extLst>
              </a:tr>
              <a:tr h="325650">
                <a:tc>
                  <a:txBody>
                    <a:bodyPr/>
                    <a:lstStyle/>
                    <a:p>
                      <a:pPr algn="l" fontAlgn="b"/>
                      <a:r>
                        <a:rPr lang="en-US" sz="2000" u="none" strike="noStrike">
                          <a:effectLst/>
                        </a:rPr>
                        <a:t>B</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35,000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2466576143"/>
                  </a:ext>
                </a:extLst>
              </a:tr>
              <a:tr h="325650">
                <a:tc>
                  <a:txBody>
                    <a:bodyPr/>
                    <a:lstStyle/>
                    <a:p>
                      <a:pPr algn="l" fontAlgn="b"/>
                      <a:r>
                        <a:rPr lang="en-US" sz="2000" u="none" strike="noStrike">
                          <a:effectLst/>
                        </a:rPr>
                        <a:t>C</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51,250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2.25</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421174115"/>
                  </a:ext>
                </a:extLst>
              </a:tr>
              <a:tr h="325650">
                <a:tc>
                  <a:txBody>
                    <a:bodyPr/>
                    <a:lstStyle/>
                    <a:p>
                      <a:pPr algn="l" fontAlgn="b"/>
                      <a:r>
                        <a:rPr lang="en-US" sz="2000" u="none" strike="noStrike">
                          <a:effectLst/>
                        </a:rPr>
                        <a:t>D</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20,000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0.50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1742721068"/>
                  </a:ext>
                </a:extLst>
              </a:tr>
              <a:tr h="325650">
                <a:tc>
                  <a:txBody>
                    <a:bodyPr/>
                    <a:lstStyle/>
                    <a:p>
                      <a:pPr algn="l" fontAlgn="b"/>
                      <a:r>
                        <a:rPr lang="en-US" sz="2000" u="none" strike="noStrike">
                          <a:effectLst/>
                        </a:rPr>
                        <a:t>E</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27,500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dirty="0">
                          <a:effectLst/>
                        </a:rPr>
                        <a:t> </a:t>
                      </a:r>
                      <a:endParaRPr lang="en-US" sz="2000" b="0" i="0" u="none" strike="noStrike" dirty="0">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1997125346"/>
                  </a:ext>
                </a:extLst>
              </a:tr>
            </a:tbl>
          </a:graphicData>
        </a:graphic>
      </p:graphicFrame>
      <p:graphicFrame>
        <p:nvGraphicFramePr>
          <p:cNvPr id="5" name="Table 4"/>
          <p:cNvGraphicFramePr>
            <a:graphicFrameLocks noGrp="1"/>
          </p:cNvGraphicFramePr>
          <p:nvPr/>
        </p:nvGraphicFramePr>
        <p:xfrm>
          <a:off x="457200" y="3733800"/>
          <a:ext cx="8229600" cy="1953900"/>
        </p:xfrm>
        <a:graphic>
          <a:graphicData uri="http://schemas.openxmlformats.org/drawingml/2006/table">
            <a:tbl>
              <a:tblPr>
                <a:tableStyleId>{5C22544A-7EE6-4342-B048-85BDC9FD1C3A}</a:tableStyleId>
              </a:tblPr>
              <a:tblGrid>
                <a:gridCol w="959279">
                  <a:extLst>
                    <a:ext uri="{9D8B030D-6E8A-4147-A177-3AD203B41FA5}">
                      <a16:colId xmlns:a16="http://schemas.microsoft.com/office/drawing/2014/main" val="2582623147"/>
                    </a:ext>
                  </a:extLst>
                </a:gridCol>
                <a:gridCol w="807813">
                  <a:extLst>
                    <a:ext uri="{9D8B030D-6E8A-4147-A177-3AD203B41FA5}">
                      <a16:colId xmlns:a16="http://schemas.microsoft.com/office/drawing/2014/main" val="3281093424"/>
                    </a:ext>
                  </a:extLst>
                </a:gridCol>
                <a:gridCol w="732081">
                  <a:extLst>
                    <a:ext uri="{9D8B030D-6E8A-4147-A177-3AD203B41FA5}">
                      <a16:colId xmlns:a16="http://schemas.microsoft.com/office/drawing/2014/main" val="3869429020"/>
                    </a:ext>
                  </a:extLst>
                </a:gridCol>
                <a:gridCol w="1943801">
                  <a:extLst>
                    <a:ext uri="{9D8B030D-6E8A-4147-A177-3AD203B41FA5}">
                      <a16:colId xmlns:a16="http://schemas.microsoft.com/office/drawing/2014/main" val="2059891364"/>
                    </a:ext>
                  </a:extLst>
                </a:gridCol>
                <a:gridCol w="2044778">
                  <a:extLst>
                    <a:ext uri="{9D8B030D-6E8A-4147-A177-3AD203B41FA5}">
                      <a16:colId xmlns:a16="http://schemas.microsoft.com/office/drawing/2014/main" val="2193261370"/>
                    </a:ext>
                  </a:extLst>
                </a:gridCol>
                <a:gridCol w="1741848">
                  <a:extLst>
                    <a:ext uri="{9D8B030D-6E8A-4147-A177-3AD203B41FA5}">
                      <a16:colId xmlns:a16="http://schemas.microsoft.com/office/drawing/2014/main" val="2463955164"/>
                    </a:ext>
                  </a:extLst>
                </a:gridCol>
              </a:tblGrid>
              <a:tr h="325650">
                <a:tc>
                  <a:txBody>
                    <a:bodyPr/>
                    <a:lstStyle/>
                    <a:p>
                      <a:pPr algn="l" fontAlgn="b"/>
                      <a:r>
                        <a:rPr lang="en-US" sz="2000" u="none" strike="noStrike">
                          <a:effectLst/>
                        </a:rPr>
                        <a:t>Strategy</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Costs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QALYs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Incremental Costs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Incremental QALYs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ICER</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629934477"/>
                  </a:ext>
                </a:extLst>
              </a:tr>
              <a:tr h="325650">
                <a:tc>
                  <a:txBody>
                    <a:bodyPr/>
                    <a:lstStyle/>
                    <a:p>
                      <a:pPr algn="l"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10,000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3940608877"/>
                  </a:ext>
                </a:extLst>
              </a:tr>
              <a:tr h="325650">
                <a:tc>
                  <a:txBody>
                    <a:bodyPr/>
                    <a:lstStyle/>
                    <a:p>
                      <a:pPr algn="l" fontAlgn="b"/>
                      <a:r>
                        <a:rPr lang="en-US" sz="2000" u="none" strike="noStrike" dirty="0">
                          <a:effectLst/>
                        </a:rPr>
                        <a:t>D</a:t>
                      </a:r>
                      <a:endParaRPr lang="en-US" sz="2000" b="0" i="0" u="none" strike="noStrike" dirty="0">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dirty="0">
                          <a:effectLst/>
                        </a:rPr>
                        <a:t>20,000</a:t>
                      </a:r>
                      <a:endParaRPr lang="en-US" sz="2000" b="0" i="0" u="none" strike="noStrike" dirty="0">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dirty="0">
                          <a:effectLst/>
                        </a:rPr>
                        <a:t>0.50</a:t>
                      </a:r>
                      <a:endParaRPr lang="en-US" sz="2000" b="0" i="0" u="none" strike="noStrike" dirty="0">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dirty="0">
                          <a:effectLst/>
                        </a:rPr>
                        <a:t> </a:t>
                      </a:r>
                      <a:endParaRPr lang="en-US" sz="2000" b="0" i="0" u="none" strike="noStrike" dirty="0">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dirty="0">
                          <a:effectLst/>
                        </a:rPr>
                        <a:t> </a:t>
                      </a:r>
                      <a:endParaRPr lang="en-US" sz="2000" b="0" i="0" u="none" strike="noStrike" dirty="0">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dirty="0">
                          <a:effectLst/>
                        </a:rPr>
                        <a:t> </a:t>
                      </a:r>
                      <a:endParaRPr lang="en-US" sz="2000" b="0" i="0" u="none" strike="noStrike" dirty="0">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956125832"/>
                  </a:ext>
                </a:extLst>
              </a:tr>
              <a:tr h="325650">
                <a:tc>
                  <a:txBody>
                    <a:bodyPr/>
                    <a:lstStyle/>
                    <a:p>
                      <a:pPr algn="l" fontAlgn="b"/>
                      <a:r>
                        <a:rPr lang="en-US" sz="2000" u="none" strike="noStrike">
                          <a:effectLst/>
                        </a:rPr>
                        <a:t>E</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27,500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4012552471"/>
                  </a:ext>
                </a:extLst>
              </a:tr>
              <a:tr h="325650">
                <a:tc>
                  <a:txBody>
                    <a:bodyPr/>
                    <a:lstStyle/>
                    <a:p>
                      <a:pPr algn="l" fontAlgn="b"/>
                      <a:r>
                        <a:rPr lang="en-US" sz="2000" u="none" strike="noStrike">
                          <a:effectLst/>
                        </a:rPr>
                        <a:t>B</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35,000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638739569"/>
                  </a:ext>
                </a:extLst>
              </a:tr>
              <a:tr h="325650">
                <a:tc>
                  <a:txBody>
                    <a:bodyPr/>
                    <a:lstStyle/>
                    <a:p>
                      <a:pPr algn="l" fontAlgn="b"/>
                      <a:r>
                        <a:rPr lang="en-US" sz="2000" u="none" strike="noStrike">
                          <a:effectLst/>
                        </a:rPr>
                        <a:t>C</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51,250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2.25</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dirty="0">
                          <a:effectLst/>
                        </a:rPr>
                        <a:t> </a:t>
                      </a:r>
                      <a:endParaRPr lang="en-US" sz="2000" b="0" i="0" u="none" strike="noStrike" dirty="0">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965455361"/>
                  </a:ext>
                </a:extLst>
              </a:tr>
            </a:tbl>
          </a:graphicData>
        </a:graphic>
      </p:graphicFrame>
      <p:sp>
        <p:nvSpPr>
          <p:cNvPr id="9" name="TextBox 8"/>
          <p:cNvSpPr txBox="1"/>
          <p:nvPr/>
        </p:nvSpPr>
        <p:spPr>
          <a:xfrm>
            <a:off x="76200" y="285690"/>
            <a:ext cx="9067800" cy="400110"/>
          </a:xfrm>
          <a:prstGeom prst="rect">
            <a:avLst/>
          </a:prstGeom>
          <a:noFill/>
        </p:spPr>
        <p:txBody>
          <a:bodyPr wrap="square" rtlCol="0">
            <a:spAutoFit/>
          </a:bodyPr>
          <a:lstStyle/>
          <a:p>
            <a:r>
              <a:rPr lang="en-US" sz="2000" b="1" dirty="0">
                <a:latin typeface="+mj-lt"/>
              </a:rPr>
              <a:t>Start with our strategies and their costs and effects in a table like this…</a:t>
            </a:r>
          </a:p>
        </p:txBody>
      </p:sp>
      <p:sp>
        <p:nvSpPr>
          <p:cNvPr id="10" name="TextBox 9"/>
          <p:cNvSpPr txBox="1"/>
          <p:nvPr/>
        </p:nvSpPr>
        <p:spPr>
          <a:xfrm>
            <a:off x="76200" y="3257490"/>
            <a:ext cx="9067800" cy="400110"/>
          </a:xfrm>
          <a:prstGeom prst="rect">
            <a:avLst/>
          </a:prstGeom>
          <a:noFill/>
        </p:spPr>
        <p:txBody>
          <a:bodyPr wrap="square" rtlCol="0">
            <a:spAutoFit/>
          </a:bodyPr>
          <a:lstStyle/>
          <a:p>
            <a:r>
              <a:rPr lang="en-US" sz="2000" b="1" dirty="0">
                <a:latin typeface="+mj-lt"/>
              </a:rPr>
              <a:t>First, sort strategies in ascending order of costs like this…</a:t>
            </a:r>
          </a:p>
        </p:txBody>
      </p:sp>
    </p:spTree>
    <p:extLst>
      <p:ext uri="{BB962C8B-B14F-4D97-AF65-F5344CB8AC3E}">
        <p14:creationId xmlns:p14="http://schemas.microsoft.com/office/powerpoint/2010/main" val="173565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457200" y="941700"/>
          <a:ext cx="8229600" cy="1953900"/>
        </p:xfrm>
        <a:graphic>
          <a:graphicData uri="http://schemas.openxmlformats.org/drawingml/2006/table">
            <a:tbl>
              <a:tblPr>
                <a:tableStyleId>{5C22544A-7EE6-4342-B048-85BDC9FD1C3A}</a:tableStyleId>
              </a:tblPr>
              <a:tblGrid>
                <a:gridCol w="959279">
                  <a:extLst>
                    <a:ext uri="{9D8B030D-6E8A-4147-A177-3AD203B41FA5}">
                      <a16:colId xmlns:a16="http://schemas.microsoft.com/office/drawing/2014/main" val="2582623147"/>
                    </a:ext>
                  </a:extLst>
                </a:gridCol>
                <a:gridCol w="807813">
                  <a:extLst>
                    <a:ext uri="{9D8B030D-6E8A-4147-A177-3AD203B41FA5}">
                      <a16:colId xmlns:a16="http://schemas.microsoft.com/office/drawing/2014/main" val="3281093424"/>
                    </a:ext>
                  </a:extLst>
                </a:gridCol>
                <a:gridCol w="732081">
                  <a:extLst>
                    <a:ext uri="{9D8B030D-6E8A-4147-A177-3AD203B41FA5}">
                      <a16:colId xmlns:a16="http://schemas.microsoft.com/office/drawing/2014/main" val="3869429020"/>
                    </a:ext>
                  </a:extLst>
                </a:gridCol>
                <a:gridCol w="1943801">
                  <a:extLst>
                    <a:ext uri="{9D8B030D-6E8A-4147-A177-3AD203B41FA5}">
                      <a16:colId xmlns:a16="http://schemas.microsoft.com/office/drawing/2014/main" val="2059891364"/>
                    </a:ext>
                  </a:extLst>
                </a:gridCol>
                <a:gridCol w="2044778">
                  <a:extLst>
                    <a:ext uri="{9D8B030D-6E8A-4147-A177-3AD203B41FA5}">
                      <a16:colId xmlns:a16="http://schemas.microsoft.com/office/drawing/2014/main" val="2193261370"/>
                    </a:ext>
                  </a:extLst>
                </a:gridCol>
                <a:gridCol w="1741848">
                  <a:extLst>
                    <a:ext uri="{9D8B030D-6E8A-4147-A177-3AD203B41FA5}">
                      <a16:colId xmlns:a16="http://schemas.microsoft.com/office/drawing/2014/main" val="2463955164"/>
                    </a:ext>
                  </a:extLst>
                </a:gridCol>
              </a:tblGrid>
              <a:tr h="325650">
                <a:tc>
                  <a:txBody>
                    <a:bodyPr/>
                    <a:lstStyle/>
                    <a:p>
                      <a:pPr algn="l" fontAlgn="b"/>
                      <a:r>
                        <a:rPr lang="en-US" sz="2000" u="none" strike="noStrike">
                          <a:effectLst/>
                        </a:rPr>
                        <a:t>Strategy</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Costs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QALYs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Incremental Costs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Incremental QALYs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ICER</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629934477"/>
                  </a:ext>
                </a:extLst>
              </a:tr>
              <a:tr h="325650">
                <a:tc>
                  <a:txBody>
                    <a:bodyPr/>
                    <a:lstStyle/>
                    <a:p>
                      <a:pPr algn="l"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10,000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3940608877"/>
                  </a:ext>
                </a:extLst>
              </a:tr>
              <a:tr h="325650">
                <a:tc>
                  <a:txBody>
                    <a:bodyPr/>
                    <a:lstStyle/>
                    <a:p>
                      <a:pPr algn="l" fontAlgn="b"/>
                      <a:r>
                        <a:rPr lang="en-US" sz="2000" u="none" strike="noStrike" dirty="0">
                          <a:effectLst/>
                        </a:rPr>
                        <a:t>D</a:t>
                      </a:r>
                      <a:endParaRPr lang="en-US" sz="2000" b="0" i="0" u="none" strike="noStrike" dirty="0">
                        <a:solidFill>
                          <a:srgbClr val="000000"/>
                        </a:solidFill>
                        <a:effectLst/>
                        <a:latin typeface="Calibri" panose="020F0502020204030204" pitchFamily="34" charset="0"/>
                      </a:endParaRPr>
                    </a:p>
                  </a:txBody>
                  <a:tcPr marL="7573" marR="7573" marT="7573" marB="0" anchor="b">
                    <a:solidFill>
                      <a:schemeClr val="accent6">
                        <a:lumMod val="75000"/>
                      </a:schemeClr>
                    </a:solidFill>
                  </a:tcPr>
                </a:tc>
                <a:tc>
                  <a:txBody>
                    <a:bodyPr/>
                    <a:lstStyle/>
                    <a:p>
                      <a:pPr algn="r" fontAlgn="b"/>
                      <a:r>
                        <a:rPr lang="en-US" sz="2000" u="none" strike="noStrike" dirty="0">
                          <a:effectLst/>
                        </a:rPr>
                        <a:t>20,000</a:t>
                      </a:r>
                      <a:endParaRPr lang="en-US" sz="2000" b="0" i="0" u="none" strike="noStrike" dirty="0">
                        <a:solidFill>
                          <a:srgbClr val="000000"/>
                        </a:solidFill>
                        <a:effectLst/>
                        <a:latin typeface="Calibri" panose="020F0502020204030204" pitchFamily="34" charset="0"/>
                      </a:endParaRPr>
                    </a:p>
                  </a:txBody>
                  <a:tcPr marL="7573" marR="7573" marT="7573" marB="0" anchor="b">
                    <a:solidFill>
                      <a:schemeClr val="accent6">
                        <a:lumMod val="75000"/>
                      </a:schemeClr>
                    </a:solidFill>
                  </a:tcPr>
                </a:tc>
                <a:tc>
                  <a:txBody>
                    <a:bodyPr/>
                    <a:lstStyle/>
                    <a:p>
                      <a:pPr algn="r" fontAlgn="b"/>
                      <a:r>
                        <a:rPr lang="en-US" sz="2000" u="none" strike="noStrike" dirty="0">
                          <a:effectLst/>
                        </a:rPr>
                        <a:t>0.50</a:t>
                      </a:r>
                      <a:endParaRPr lang="en-US" sz="2000" b="0" i="0" u="none" strike="noStrike" dirty="0">
                        <a:solidFill>
                          <a:srgbClr val="000000"/>
                        </a:solidFill>
                        <a:effectLst/>
                        <a:latin typeface="Calibri" panose="020F0502020204030204" pitchFamily="34" charset="0"/>
                      </a:endParaRPr>
                    </a:p>
                  </a:txBody>
                  <a:tcPr marL="7573" marR="7573" marT="7573" marB="0" anchor="b">
                    <a:solidFill>
                      <a:schemeClr val="accent6">
                        <a:lumMod val="75000"/>
                      </a:schemeClr>
                    </a:solidFill>
                  </a:tcPr>
                </a:tc>
                <a:tc>
                  <a:txBody>
                    <a:bodyPr/>
                    <a:lstStyle/>
                    <a:p>
                      <a:pPr algn="l" fontAlgn="b"/>
                      <a:r>
                        <a:rPr lang="en-US" sz="2000" u="none" strike="noStrike" dirty="0">
                          <a:effectLst/>
                        </a:rPr>
                        <a:t> </a:t>
                      </a:r>
                      <a:endParaRPr lang="en-US" sz="2000" b="0" i="0" u="none" strike="noStrike" dirty="0">
                        <a:solidFill>
                          <a:srgbClr val="000000"/>
                        </a:solidFill>
                        <a:effectLst/>
                        <a:latin typeface="Calibri" panose="020F0502020204030204" pitchFamily="34" charset="0"/>
                      </a:endParaRPr>
                    </a:p>
                  </a:txBody>
                  <a:tcPr marL="7573" marR="7573" marT="7573" marB="0" anchor="b">
                    <a:solidFill>
                      <a:schemeClr val="accent6">
                        <a:lumMod val="75000"/>
                      </a:schemeClr>
                    </a:solidFill>
                  </a:tcPr>
                </a:tc>
                <a:tc>
                  <a:txBody>
                    <a:bodyPr/>
                    <a:lstStyle/>
                    <a:p>
                      <a:pPr algn="l" fontAlgn="b"/>
                      <a:r>
                        <a:rPr lang="en-US" sz="2000" u="none" strike="noStrike" dirty="0">
                          <a:effectLst/>
                        </a:rPr>
                        <a:t> </a:t>
                      </a:r>
                      <a:endParaRPr lang="en-US" sz="2000" b="0" i="0" u="none" strike="noStrike" dirty="0">
                        <a:solidFill>
                          <a:srgbClr val="000000"/>
                        </a:solidFill>
                        <a:effectLst/>
                        <a:latin typeface="Calibri" panose="020F0502020204030204" pitchFamily="34" charset="0"/>
                      </a:endParaRPr>
                    </a:p>
                  </a:txBody>
                  <a:tcPr marL="7573" marR="7573" marT="7573" marB="0" anchor="b">
                    <a:solidFill>
                      <a:schemeClr val="accent6">
                        <a:lumMod val="75000"/>
                      </a:schemeClr>
                    </a:solidFill>
                  </a:tcPr>
                </a:tc>
                <a:tc>
                  <a:txBody>
                    <a:bodyPr/>
                    <a:lstStyle/>
                    <a:p>
                      <a:pPr algn="l" fontAlgn="b"/>
                      <a:r>
                        <a:rPr lang="en-US" sz="2000" u="none" strike="noStrike" dirty="0">
                          <a:effectLst/>
                        </a:rPr>
                        <a:t> </a:t>
                      </a:r>
                      <a:endParaRPr lang="en-US" sz="2000" b="0" i="0" u="none" strike="noStrike" dirty="0">
                        <a:solidFill>
                          <a:srgbClr val="000000"/>
                        </a:solidFill>
                        <a:effectLst/>
                        <a:latin typeface="Calibri" panose="020F0502020204030204" pitchFamily="34" charset="0"/>
                      </a:endParaRPr>
                    </a:p>
                  </a:txBody>
                  <a:tcPr marL="7573" marR="7573" marT="7573" marB="0" anchor="b">
                    <a:solidFill>
                      <a:schemeClr val="accent6">
                        <a:lumMod val="75000"/>
                      </a:schemeClr>
                    </a:solidFill>
                  </a:tcPr>
                </a:tc>
                <a:extLst>
                  <a:ext uri="{0D108BD9-81ED-4DB2-BD59-A6C34878D82A}">
                    <a16:rowId xmlns:a16="http://schemas.microsoft.com/office/drawing/2014/main" val="956125832"/>
                  </a:ext>
                </a:extLst>
              </a:tr>
              <a:tr h="325650">
                <a:tc>
                  <a:txBody>
                    <a:bodyPr/>
                    <a:lstStyle/>
                    <a:p>
                      <a:pPr algn="l" fontAlgn="b"/>
                      <a:r>
                        <a:rPr lang="en-US" sz="2000" u="none" strike="noStrike">
                          <a:effectLst/>
                        </a:rPr>
                        <a:t>E</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27,500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4012552471"/>
                  </a:ext>
                </a:extLst>
              </a:tr>
              <a:tr h="325650">
                <a:tc>
                  <a:txBody>
                    <a:bodyPr/>
                    <a:lstStyle/>
                    <a:p>
                      <a:pPr algn="l" fontAlgn="b"/>
                      <a:r>
                        <a:rPr lang="en-US" sz="2000" u="none" strike="noStrike">
                          <a:effectLst/>
                        </a:rPr>
                        <a:t>B</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35,000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638739569"/>
                  </a:ext>
                </a:extLst>
              </a:tr>
              <a:tr h="325650">
                <a:tc>
                  <a:txBody>
                    <a:bodyPr/>
                    <a:lstStyle/>
                    <a:p>
                      <a:pPr algn="l" fontAlgn="b"/>
                      <a:r>
                        <a:rPr lang="en-US" sz="2000" u="none" strike="noStrike">
                          <a:effectLst/>
                        </a:rPr>
                        <a:t>C</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51,250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2.25</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dirty="0">
                          <a:effectLst/>
                        </a:rPr>
                        <a:t> </a:t>
                      </a:r>
                      <a:endParaRPr lang="en-US" sz="2000" b="0" i="0" u="none" strike="noStrike" dirty="0">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965455361"/>
                  </a:ext>
                </a:extLst>
              </a:tr>
            </a:tbl>
          </a:graphicData>
        </a:graphic>
      </p:graphicFrame>
      <p:sp>
        <p:nvSpPr>
          <p:cNvPr id="7" name="TextBox 6"/>
          <p:cNvSpPr txBox="1"/>
          <p:nvPr/>
        </p:nvSpPr>
        <p:spPr>
          <a:xfrm>
            <a:off x="76200" y="152400"/>
            <a:ext cx="9067800" cy="707886"/>
          </a:xfrm>
          <a:prstGeom prst="rect">
            <a:avLst/>
          </a:prstGeom>
          <a:noFill/>
        </p:spPr>
        <p:txBody>
          <a:bodyPr wrap="square" rtlCol="0">
            <a:spAutoFit/>
          </a:bodyPr>
          <a:lstStyle/>
          <a:p>
            <a:r>
              <a:rPr lang="en-US" sz="2000" b="1" dirty="0">
                <a:latin typeface="+mj-lt"/>
              </a:rPr>
              <a:t>Next, identify any strategies that cost more but are less effective (strictly dominated) …</a:t>
            </a:r>
          </a:p>
        </p:txBody>
      </p:sp>
      <p:sp>
        <p:nvSpPr>
          <p:cNvPr id="8" name="TextBox 7"/>
          <p:cNvSpPr txBox="1"/>
          <p:nvPr/>
        </p:nvSpPr>
        <p:spPr>
          <a:xfrm>
            <a:off x="76200" y="2949714"/>
            <a:ext cx="9067800" cy="707886"/>
          </a:xfrm>
          <a:prstGeom prst="rect">
            <a:avLst/>
          </a:prstGeom>
          <a:noFill/>
        </p:spPr>
        <p:txBody>
          <a:bodyPr wrap="square" rtlCol="0">
            <a:spAutoFit/>
          </a:bodyPr>
          <a:lstStyle/>
          <a:p>
            <a:r>
              <a:rPr lang="en-US" sz="2000" b="1" dirty="0">
                <a:latin typeface="+mj-lt"/>
              </a:rPr>
              <a:t>Remove the dominated strategies and then compute the incremental costs and QALYs like this …</a:t>
            </a:r>
          </a:p>
        </p:txBody>
      </p:sp>
      <p:graphicFrame>
        <p:nvGraphicFramePr>
          <p:cNvPr id="9" name="Table 8"/>
          <p:cNvGraphicFramePr>
            <a:graphicFrameLocks noGrp="1"/>
          </p:cNvGraphicFramePr>
          <p:nvPr/>
        </p:nvGraphicFramePr>
        <p:xfrm>
          <a:off x="457200" y="3705750"/>
          <a:ext cx="8229600" cy="1628250"/>
        </p:xfrm>
        <a:graphic>
          <a:graphicData uri="http://schemas.openxmlformats.org/drawingml/2006/table">
            <a:tbl>
              <a:tblPr>
                <a:tableStyleId>{5C22544A-7EE6-4342-B048-85BDC9FD1C3A}</a:tableStyleId>
              </a:tblPr>
              <a:tblGrid>
                <a:gridCol w="959279">
                  <a:extLst>
                    <a:ext uri="{9D8B030D-6E8A-4147-A177-3AD203B41FA5}">
                      <a16:colId xmlns:a16="http://schemas.microsoft.com/office/drawing/2014/main" val="429993478"/>
                    </a:ext>
                  </a:extLst>
                </a:gridCol>
                <a:gridCol w="807813">
                  <a:extLst>
                    <a:ext uri="{9D8B030D-6E8A-4147-A177-3AD203B41FA5}">
                      <a16:colId xmlns:a16="http://schemas.microsoft.com/office/drawing/2014/main" val="925861262"/>
                    </a:ext>
                  </a:extLst>
                </a:gridCol>
                <a:gridCol w="732081">
                  <a:extLst>
                    <a:ext uri="{9D8B030D-6E8A-4147-A177-3AD203B41FA5}">
                      <a16:colId xmlns:a16="http://schemas.microsoft.com/office/drawing/2014/main" val="1740978673"/>
                    </a:ext>
                  </a:extLst>
                </a:gridCol>
                <a:gridCol w="1943801">
                  <a:extLst>
                    <a:ext uri="{9D8B030D-6E8A-4147-A177-3AD203B41FA5}">
                      <a16:colId xmlns:a16="http://schemas.microsoft.com/office/drawing/2014/main" val="2184285340"/>
                    </a:ext>
                  </a:extLst>
                </a:gridCol>
                <a:gridCol w="2044778">
                  <a:extLst>
                    <a:ext uri="{9D8B030D-6E8A-4147-A177-3AD203B41FA5}">
                      <a16:colId xmlns:a16="http://schemas.microsoft.com/office/drawing/2014/main" val="4084171267"/>
                    </a:ext>
                  </a:extLst>
                </a:gridCol>
                <a:gridCol w="1741848">
                  <a:extLst>
                    <a:ext uri="{9D8B030D-6E8A-4147-A177-3AD203B41FA5}">
                      <a16:colId xmlns:a16="http://schemas.microsoft.com/office/drawing/2014/main" val="4211674129"/>
                    </a:ext>
                  </a:extLst>
                </a:gridCol>
              </a:tblGrid>
              <a:tr h="325650">
                <a:tc>
                  <a:txBody>
                    <a:bodyPr/>
                    <a:lstStyle/>
                    <a:p>
                      <a:pPr algn="l" fontAlgn="b"/>
                      <a:r>
                        <a:rPr lang="en-US" sz="2000" u="none" strike="noStrike">
                          <a:effectLst/>
                        </a:rPr>
                        <a:t>Strategy</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Costs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QALYs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Incremental Costs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Incremental QALYs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ICER</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2095482280"/>
                  </a:ext>
                </a:extLst>
              </a:tr>
              <a:tr h="325650">
                <a:tc>
                  <a:txBody>
                    <a:bodyPr/>
                    <a:lstStyle/>
                    <a:p>
                      <a:pPr algn="l"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10,000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3434440439"/>
                  </a:ext>
                </a:extLst>
              </a:tr>
              <a:tr h="325650">
                <a:tc>
                  <a:txBody>
                    <a:bodyPr/>
                    <a:lstStyle/>
                    <a:p>
                      <a:pPr algn="l" fontAlgn="b"/>
                      <a:r>
                        <a:rPr lang="en-US" sz="2000" u="none" strike="noStrike">
                          <a:effectLst/>
                        </a:rPr>
                        <a:t>E</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27,500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17,500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0.50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4062063464"/>
                  </a:ext>
                </a:extLst>
              </a:tr>
              <a:tr h="325650">
                <a:tc>
                  <a:txBody>
                    <a:bodyPr/>
                    <a:lstStyle/>
                    <a:p>
                      <a:pPr algn="l" fontAlgn="b"/>
                      <a:r>
                        <a:rPr lang="en-US" sz="2000" u="none" strike="noStrike">
                          <a:effectLst/>
                        </a:rPr>
                        <a:t>B</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35,000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7,500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0.50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2169092636"/>
                  </a:ext>
                </a:extLst>
              </a:tr>
              <a:tr h="325650">
                <a:tc>
                  <a:txBody>
                    <a:bodyPr/>
                    <a:lstStyle/>
                    <a:p>
                      <a:pPr algn="l" fontAlgn="b"/>
                      <a:r>
                        <a:rPr lang="en-US" sz="2000" u="none" strike="noStrike">
                          <a:effectLst/>
                        </a:rPr>
                        <a:t>C</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51,250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2.25</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16,250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0.25</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dirty="0">
                          <a:effectLst/>
                        </a:rPr>
                        <a:t> </a:t>
                      </a:r>
                      <a:endParaRPr lang="en-US" sz="2000" b="0" i="0" u="none" strike="noStrike" dirty="0">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2689597293"/>
                  </a:ext>
                </a:extLst>
              </a:tr>
            </a:tbl>
          </a:graphicData>
        </a:graphic>
      </p:graphicFrame>
    </p:spTree>
    <p:extLst>
      <p:ext uri="{BB962C8B-B14F-4D97-AF65-F5344CB8AC3E}">
        <p14:creationId xmlns:p14="http://schemas.microsoft.com/office/powerpoint/2010/main" val="66184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57200" y="914400"/>
          <a:ext cx="8229600" cy="1628250"/>
        </p:xfrm>
        <a:graphic>
          <a:graphicData uri="http://schemas.openxmlformats.org/drawingml/2006/table">
            <a:tbl>
              <a:tblPr>
                <a:tableStyleId>{5C22544A-7EE6-4342-B048-85BDC9FD1C3A}</a:tableStyleId>
              </a:tblPr>
              <a:tblGrid>
                <a:gridCol w="959279">
                  <a:extLst>
                    <a:ext uri="{9D8B030D-6E8A-4147-A177-3AD203B41FA5}">
                      <a16:colId xmlns:a16="http://schemas.microsoft.com/office/drawing/2014/main" val="3601828408"/>
                    </a:ext>
                  </a:extLst>
                </a:gridCol>
                <a:gridCol w="807813">
                  <a:extLst>
                    <a:ext uri="{9D8B030D-6E8A-4147-A177-3AD203B41FA5}">
                      <a16:colId xmlns:a16="http://schemas.microsoft.com/office/drawing/2014/main" val="382543040"/>
                    </a:ext>
                  </a:extLst>
                </a:gridCol>
                <a:gridCol w="732081">
                  <a:extLst>
                    <a:ext uri="{9D8B030D-6E8A-4147-A177-3AD203B41FA5}">
                      <a16:colId xmlns:a16="http://schemas.microsoft.com/office/drawing/2014/main" val="3782916637"/>
                    </a:ext>
                  </a:extLst>
                </a:gridCol>
                <a:gridCol w="1943801">
                  <a:extLst>
                    <a:ext uri="{9D8B030D-6E8A-4147-A177-3AD203B41FA5}">
                      <a16:colId xmlns:a16="http://schemas.microsoft.com/office/drawing/2014/main" val="3886933484"/>
                    </a:ext>
                  </a:extLst>
                </a:gridCol>
                <a:gridCol w="2044778">
                  <a:extLst>
                    <a:ext uri="{9D8B030D-6E8A-4147-A177-3AD203B41FA5}">
                      <a16:colId xmlns:a16="http://schemas.microsoft.com/office/drawing/2014/main" val="297542078"/>
                    </a:ext>
                  </a:extLst>
                </a:gridCol>
                <a:gridCol w="1741848">
                  <a:extLst>
                    <a:ext uri="{9D8B030D-6E8A-4147-A177-3AD203B41FA5}">
                      <a16:colId xmlns:a16="http://schemas.microsoft.com/office/drawing/2014/main" val="3555147339"/>
                    </a:ext>
                  </a:extLst>
                </a:gridCol>
              </a:tblGrid>
              <a:tr h="325650">
                <a:tc>
                  <a:txBody>
                    <a:bodyPr/>
                    <a:lstStyle/>
                    <a:p>
                      <a:pPr algn="l" fontAlgn="b"/>
                      <a:r>
                        <a:rPr lang="en-US" sz="2000" u="none" strike="noStrike">
                          <a:effectLst/>
                        </a:rPr>
                        <a:t>Strategy</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Costs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QALYs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Incremental Costs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Incremental QALYs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ICER</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2032575367"/>
                  </a:ext>
                </a:extLst>
              </a:tr>
              <a:tr h="325650">
                <a:tc>
                  <a:txBody>
                    <a:bodyPr/>
                    <a:lstStyle/>
                    <a:p>
                      <a:pPr algn="l"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10,000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3241691413"/>
                  </a:ext>
                </a:extLst>
              </a:tr>
              <a:tr h="325650">
                <a:tc>
                  <a:txBody>
                    <a:bodyPr/>
                    <a:lstStyle/>
                    <a:p>
                      <a:pPr algn="l" fontAlgn="b"/>
                      <a:r>
                        <a:rPr lang="en-US" sz="2000" u="none" strike="noStrike">
                          <a:effectLst/>
                        </a:rPr>
                        <a:t>E</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27,500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17,500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0.50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dirty="0">
                          <a:effectLst/>
                        </a:rPr>
                        <a:t>35,000</a:t>
                      </a:r>
                      <a:endParaRPr lang="en-US" sz="2000" b="0" i="0" u="none" strike="noStrike" dirty="0">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2928864867"/>
                  </a:ext>
                </a:extLst>
              </a:tr>
              <a:tr h="325650">
                <a:tc>
                  <a:txBody>
                    <a:bodyPr/>
                    <a:lstStyle/>
                    <a:p>
                      <a:pPr algn="l" fontAlgn="b"/>
                      <a:r>
                        <a:rPr lang="en-US" sz="2000" u="none" strike="noStrike">
                          <a:effectLst/>
                        </a:rPr>
                        <a:t>B</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35,000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7,500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0.50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dirty="0">
                          <a:effectLst/>
                        </a:rPr>
                        <a:t>15,000</a:t>
                      </a:r>
                      <a:endParaRPr lang="en-US" sz="2000" b="0" i="0" u="none" strike="noStrike" dirty="0">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1175132512"/>
                  </a:ext>
                </a:extLst>
              </a:tr>
              <a:tr h="325650">
                <a:tc>
                  <a:txBody>
                    <a:bodyPr/>
                    <a:lstStyle/>
                    <a:p>
                      <a:pPr algn="l" fontAlgn="b"/>
                      <a:r>
                        <a:rPr lang="en-US" sz="2000" u="none" strike="noStrike">
                          <a:effectLst/>
                        </a:rPr>
                        <a:t>C</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51,250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2.25</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16,250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0.25</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dirty="0">
                          <a:effectLst/>
                        </a:rPr>
                        <a:t>65,000</a:t>
                      </a:r>
                      <a:endParaRPr lang="en-US" sz="2000" b="0" i="0" u="none" strike="noStrike" dirty="0">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4131109132"/>
                  </a:ext>
                </a:extLst>
              </a:tr>
            </a:tbl>
          </a:graphicData>
        </a:graphic>
      </p:graphicFrame>
      <p:graphicFrame>
        <p:nvGraphicFramePr>
          <p:cNvPr id="5" name="Table 4"/>
          <p:cNvGraphicFramePr>
            <a:graphicFrameLocks noGrp="1"/>
          </p:cNvGraphicFramePr>
          <p:nvPr/>
        </p:nvGraphicFramePr>
        <p:xfrm>
          <a:off x="457200" y="3657600"/>
          <a:ext cx="8229600" cy="1628250"/>
        </p:xfrm>
        <a:graphic>
          <a:graphicData uri="http://schemas.openxmlformats.org/drawingml/2006/table">
            <a:tbl>
              <a:tblPr>
                <a:tableStyleId>{5C22544A-7EE6-4342-B048-85BDC9FD1C3A}</a:tableStyleId>
              </a:tblPr>
              <a:tblGrid>
                <a:gridCol w="959279">
                  <a:extLst>
                    <a:ext uri="{9D8B030D-6E8A-4147-A177-3AD203B41FA5}">
                      <a16:colId xmlns:a16="http://schemas.microsoft.com/office/drawing/2014/main" val="755103750"/>
                    </a:ext>
                  </a:extLst>
                </a:gridCol>
                <a:gridCol w="807813">
                  <a:extLst>
                    <a:ext uri="{9D8B030D-6E8A-4147-A177-3AD203B41FA5}">
                      <a16:colId xmlns:a16="http://schemas.microsoft.com/office/drawing/2014/main" val="2851157190"/>
                    </a:ext>
                  </a:extLst>
                </a:gridCol>
                <a:gridCol w="732081">
                  <a:extLst>
                    <a:ext uri="{9D8B030D-6E8A-4147-A177-3AD203B41FA5}">
                      <a16:colId xmlns:a16="http://schemas.microsoft.com/office/drawing/2014/main" val="3796064478"/>
                    </a:ext>
                  </a:extLst>
                </a:gridCol>
                <a:gridCol w="1943801">
                  <a:extLst>
                    <a:ext uri="{9D8B030D-6E8A-4147-A177-3AD203B41FA5}">
                      <a16:colId xmlns:a16="http://schemas.microsoft.com/office/drawing/2014/main" val="2511624837"/>
                    </a:ext>
                  </a:extLst>
                </a:gridCol>
                <a:gridCol w="2044778">
                  <a:extLst>
                    <a:ext uri="{9D8B030D-6E8A-4147-A177-3AD203B41FA5}">
                      <a16:colId xmlns:a16="http://schemas.microsoft.com/office/drawing/2014/main" val="399283461"/>
                    </a:ext>
                  </a:extLst>
                </a:gridCol>
                <a:gridCol w="1741848">
                  <a:extLst>
                    <a:ext uri="{9D8B030D-6E8A-4147-A177-3AD203B41FA5}">
                      <a16:colId xmlns:a16="http://schemas.microsoft.com/office/drawing/2014/main" val="3096585601"/>
                    </a:ext>
                  </a:extLst>
                </a:gridCol>
              </a:tblGrid>
              <a:tr h="325650">
                <a:tc>
                  <a:txBody>
                    <a:bodyPr/>
                    <a:lstStyle/>
                    <a:p>
                      <a:pPr algn="l" fontAlgn="b"/>
                      <a:r>
                        <a:rPr lang="en-US" sz="2000" u="none" strike="noStrike">
                          <a:effectLst/>
                        </a:rPr>
                        <a:t>Strategy</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Costs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QALYs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Incremental Costs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Incremental QALYs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ICER</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1955274278"/>
                  </a:ext>
                </a:extLst>
              </a:tr>
              <a:tr h="325650">
                <a:tc>
                  <a:txBody>
                    <a:bodyPr/>
                    <a:lstStyle/>
                    <a:p>
                      <a:pPr algn="l"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10,000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260965964"/>
                  </a:ext>
                </a:extLst>
              </a:tr>
              <a:tr h="325650">
                <a:tc>
                  <a:txBody>
                    <a:bodyPr/>
                    <a:lstStyle/>
                    <a:p>
                      <a:pPr algn="l" fontAlgn="b"/>
                      <a:r>
                        <a:rPr lang="en-US" sz="2000" u="none" strike="noStrike" dirty="0">
                          <a:effectLst/>
                        </a:rPr>
                        <a:t>E</a:t>
                      </a:r>
                      <a:endParaRPr lang="en-US" sz="2000" b="0" i="0" u="none" strike="noStrike" dirty="0">
                        <a:solidFill>
                          <a:srgbClr val="000000"/>
                        </a:solidFill>
                        <a:effectLst/>
                        <a:latin typeface="Calibri" panose="020F0502020204030204" pitchFamily="34" charset="0"/>
                      </a:endParaRPr>
                    </a:p>
                  </a:txBody>
                  <a:tcPr marL="7573" marR="7573" marT="7573" marB="0" anchor="b">
                    <a:solidFill>
                      <a:schemeClr val="accent6">
                        <a:lumMod val="75000"/>
                      </a:schemeClr>
                    </a:solidFill>
                  </a:tcPr>
                </a:tc>
                <a:tc>
                  <a:txBody>
                    <a:bodyPr/>
                    <a:lstStyle/>
                    <a:p>
                      <a:pPr algn="r" fontAlgn="b"/>
                      <a:r>
                        <a:rPr lang="en-US" sz="2000" u="none" strike="noStrike">
                          <a:effectLst/>
                        </a:rPr>
                        <a:t>27,500</a:t>
                      </a:r>
                      <a:endParaRPr lang="en-US" sz="2000" b="0" i="0" u="none" strike="noStrike">
                        <a:solidFill>
                          <a:srgbClr val="000000"/>
                        </a:solidFill>
                        <a:effectLst/>
                        <a:latin typeface="Calibri" panose="020F0502020204030204" pitchFamily="34" charset="0"/>
                      </a:endParaRPr>
                    </a:p>
                  </a:txBody>
                  <a:tcPr marL="7573" marR="7573" marT="7573" marB="0" anchor="b">
                    <a:solidFill>
                      <a:schemeClr val="accent6">
                        <a:lumMod val="75000"/>
                      </a:schemeClr>
                    </a:solidFill>
                  </a:tcPr>
                </a:tc>
                <a:tc>
                  <a:txBody>
                    <a:bodyPr/>
                    <a:lstStyle/>
                    <a:p>
                      <a:pPr algn="r" fontAlgn="b"/>
                      <a:r>
                        <a:rPr lang="en-US" sz="2000" u="none" strike="noStrike">
                          <a:effectLst/>
                        </a:rPr>
                        <a:t>1.50</a:t>
                      </a:r>
                      <a:endParaRPr lang="en-US" sz="2000" b="0" i="0" u="none" strike="noStrike">
                        <a:solidFill>
                          <a:srgbClr val="000000"/>
                        </a:solidFill>
                        <a:effectLst/>
                        <a:latin typeface="Calibri" panose="020F0502020204030204" pitchFamily="34" charset="0"/>
                      </a:endParaRPr>
                    </a:p>
                  </a:txBody>
                  <a:tcPr marL="7573" marR="7573" marT="7573" marB="0" anchor="b">
                    <a:solidFill>
                      <a:schemeClr val="accent6">
                        <a:lumMod val="75000"/>
                      </a:schemeClr>
                    </a:solidFill>
                  </a:tcPr>
                </a:tc>
                <a:tc>
                  <a:txBody>
                    <a:bodyPr/>
                    <a:lstStyle/>
                    <a:p>
                      <a:pPr algn="r" fontAlgn="b"/>
                      <a:r>
                        <a:rPr lang="en-US" sz="2000" u="none" strike="noStrike">
                          <a:effectLst/>
                        </a:rPr>
                        <a:t>17,500</a:t>
                      </a:r>
                      <a:endParaRPr lang="en-US" sz="2000" b="0" i="0" u="none" strike="noStrike">
                        <a:solidFill>
                          <a:srgbClr val="000000"/>
                        </a:solidFill>
                        <a:effectLst/>
                        <a:latin typeface="Calibri" panose="020F0502020204030204" pitchFamily="34" charset="0"/>
                      </a:endParaRPr>
                    </a:p>
                  </a:txBody>
                  <a:tcPr marL="7573" marR="7573" marT="7573" marB="0" anchor="b">
                    <a:solidFill>
                      <a:schemeClr val="accent6">
                        <a:lumMod val="75000"/>
                      </a:schemeClr>
                    </a:solidFill>
                  </a:tcPr>
                </a:tc>
                <a:tc>
                  <a:txBody>
                    <a:bodyPr/>
                    <a:lstStyle/>
                    <a:p>
                      <a:pPr algn="r" fontAlgn="b"/>
                      <a:r>
                        <a:rPr lang="en-US" sz="2000" u="none" strike="noStrike">
                          <a:effectLst/>
                        </a:rPr>
                        <a:t>0.50</a:t>
                      </a:r>
                      <a:endParaRPr lang="en-US" sz="2000" b="0" i="0" u="none" strike="noStrike">
                        <a:solidFill>
                          <a:srgbClr val="000000"/>
                        </a:solidFill>
                        <a:effectLst/>
                        <a:latin typeface="Calibri" panose="020F0502020204030204" pitchFamily="34" charset="0"/>
                      </a:endParaRPr>
                    </a:p>
                  </a:txBody>
                  <a:tcPr marL="7573" marR="7573" marT="7573" marB="0" anchor="b">
                    <a:solidFill>
                      <a:schemeClr val="accent6">
                        <a:lumMod val="75000"/>
                      </a:schemeClr>
                    </a:solidFill>
                  </a:tcPr>
                </a:tc>
                <a:tc>
                  <a:txBody>
                    <a:bodyPr/>
                    <a:lstStyle/>
                    <a:p>
                      <a:pPr algn="r" fontAlgn="b"/>
                      <a:r>
                        <a:rPr lang="en-US" sz="2000" u="none" strike="noStrike" dirty="0">
                          <a:effectLst/>
                        </a:rPr>
                        <a:t>35,000</a:t>
                      </a:r>
                      <a:endParaRPr lang="en-US" sz="2000" b="0" i="0" u="none" strike="noStrike" dirty="0">
                        <a:solidFill>
                          <a:srgbClr val="000000"/>
                        </a:solidFill>
                        <a:effectLst/>
                        <a:latin typeface="Calibri" panose="020F0502020204030204" pitchFamily="34" charset="0"/>
                      </a:endParaRPr>
                    </a:p>
                  </a:txBody>
                  <a:tcPr marL="7573" marR="7573" marT="7573" marB="0" anchor="b">
                    <a:solidFill>
                      <a:schemeClr val="accent6">
                        <a:lumMod val="75000"/>
                      </a:schemeClr>
                    </a:solidFill>
                  </a:tcPr>
                </a:tc>
                <a:extLst>
                  <a:ext uri="{0D108BD9-81ED-4DB2-BD59-A6C34878D82A}">
                    <a16:rowId xmlns:a16="http://schemas.microsoft.com/office/drawing/2014/main" val="2507306786"/>
                  </a:ext>
                </a:extLst>
              </a:tr>
              <a:tr h="325650">
                <a:tc>
                  <a:txBody>
                    <a:bodyPr/>
                    <a:lstStyle/>
                    <a:p>
                      <a:pPr algn="l" fontAlgn="b"/>
                      <a:r>
                        <a:rPr lang="en-US" sz="2000" u="none" strike="noStrike">
                          <a:effectLst/>
                        </a:rPr>
                        <a:t>B</a:t>
                      </a:r>
                      <a:endParaRPr lang="en-US" sz="2000" b="0" i="0" u="none" strike="noStrike">
                        <a:solidFill>
                          <a:srgbClr val="000000"/>
                        </a:solidFill>
                        <a:effectLst/>
                        <a:latin typeface="Calibri" panose="020F0502020204030204" pitchFamily="34" charset="0"/>
                      </a:endParaRPr>
                    </a:p>
                  </a:txBody>
                  <a:tcPr marL="7573" marR="7573" marT="7573" marB="0" anchor="b">
                    <a:solidFill>
                      <a:schemeClr val="accent6">
                        <a:lumMod val="75000"/>
                      </a:schemeClr>
                    </a:solidFill>
                  </a:tcPr>
                </a:tc>
                <a:tc>
                  <a:txBody>
                    <a:bodyPr/>
                    <a:lstStyle/>
                    <a:p>
                      <a:pPr algn="r" fontAlgn="b"/>
                      <a:r>
                        <a:rPr lang="en-US" sz="2000" u="none" strike="noStrike">
                          <a:effectLst/>
                        </a:rPr>
                        <a:t>35,000</a:t>
                      </a:r>
                      <a:endParaRPr lang="en-US" sz="2000" b="0" i="0" u="none" strike="noStrike">
                        <a:solidFill>
                          <a:srgbClr val="000000"/>
                        </a:solidFill>
                        <a:effectLst/>
                        <a:latin typeface="Calibri" panose="020F0502020204030204" pitchFamily="34" charset="0"/>
                      </a:endParaRPr>
                    </a:p>
                  </a:txBody>
                  <a:tcPr marL="7573" marR="7573" marT="7573" marB="0" anchor="b">
                    <a:solidFill>
                      <a:schemeClr val="accent6">
                        <a:lumMod val="75000"/>
                      </a:schemeClr>
                    </a:solidFill>
                  </a:tcPr>
                </a:tc>
                <a:tc>
                  <a:txBody>
                    <a:bodyPr/>
                    <a:lstStyle/>
                    <a:p>
                      <a:pPr algn="r" fontAlgn="b"/>
                      <a:r>
                        <a:rPr lang="en-US" sz="2000" u="none" strike="noStrike">
                          <a:effectLst/>
                        </a:rPr>
                        <a:t>2.00</a:t>
                      </a:r>
                      <a:endParaRPr lang="en-US" sz="2000" b="0" i="0" u="none" strike="noStrike">
                        <a:solidFill>
                          <a:srgbClr val="000000"/>
                        </a:solidFill>
                        <a:effectLst/>
                        <a:latin typeface="Calibri" panose="020F0502020204030204" pitchFamily="34" charset="0"/>
                      </a:endParaRPr>
                    </a:p>
                  </a:txBody>
                  <a:tcPr marL="7573" marR="7573" marT="7573" marB="0" anchor="b">
                    <a:solidFill>
                      <a:schemeClr val="accent6">
                        <a:lumMod val="75000"/>
                      </a:schemeClr>
                    </a:solidFill>
                  </a:tcPr>
                </a:tc>
                <a:tc>
                  <a:txBody>
                    <a:bodyPr/>
                    <a:lstStyle/>
                    <a:p>
                      <a:pPr algn="r" fontAlgn="b"/>
                      <a:r>
                        <a:rPr lang="en-US" sz="2000" u="none" strike="noStrike">
                          <a:effectLst/>
                        </a:rPr>
                        <a:t>7,500</a:t>
                      </a:r>
                      <a:endParaRPr lang="en-US" sz="2000" b="0" i="0" u="none" strike="noStrike">
                        <a:solidFill>
                          <a:srgbClr val="000000"/>
                        </a:solidFill>
                        <a:effectLst/>
                        <a:latin typeface="Calibri" panose="020F0502020204030204" pitchFamily="34" charset="0"/>
                      </a:endParaRPr>
                    </a:p>
                  </a:txBody>
                  <a:tcPr marL="7573" marR="7573" marT="7573" marB="0" anchor="b">
                    <a:solidFill>
                      <a:schemeClr val="accent6">
                        <a:lumMod val="75000"/>
                      </a:schemeClr>
                    </a:solidFill>
                  </a:tcPr>
                </a:tc>
                <a:tc>
                  <a:txBody>
                    <a:bodyPr/>
                    <a:lstStyle/>
                    <a:p>
                      <a:pPr algn="r" fontAlgn="b"/>
                      <a:r>
                        <a:rPr lang="en-US" sz="2000" u="none" strike="noStrike">
                          <a:effectLst/>
                        </a:rPr>
                        <a:t>0.50</a:t>
                      </a:r>
                      <a:endParaRPr lang="en-US" sz="2000" b="0" i="0" u="none" strike="noStrike">
                        <a:solidFill>
                          <a:srgbClr val="000000"/>
                        </a:solidFill>
                        <a:effectLst/>
                        <a:latin typeface="Calibri" panose="020F0502020204030204" pitchFamily="34" charset="0"/>
                      </a:endParaRPr>
                    </a:p>
                  </a:txBody>
                  <a:tcPr marL="7573" marR="7573" marT="7573" marB="0" anchor="b">
                    <a:solidFill>
                      <a:schemeClr val="accent6">
                        <a:lumMod val="75000"/>
                      </a:schemeClr>
                    </a:solidFill>
                  </a:tcPr>
                </a:tc>
                <a:tc>
                  <a:txBody>
                    <a:bodyPr/>
                    <a:lstStyle/>
                    <a:p>
                      <a:pPr algn="r" fontAlgn="b"/>
                      <a:r>
                        <a:rPr lang="en-US" sz="2000" u="none" strike="noStrike" dirty="0">
                          <a:effectLst/>
                        </a:rPr>
                        <a:t>15,000</a:t>
                      </a:r>
                      <a:endParaRPr lang="en-US" sz="2000" b="0" i="0" u="none" strike="noStrike" dirty="0">
                        <a:solidFill>
                          <a:srgbClr val="000000"/>
                        </a:solidFill>
                        <a:effectLst/>
                        <a:latin typeface="Calibri" panose="020F0502020204030204" pitchFamily="34" charset="0"/>
                      </a:endParaRPr>
                    </a:p>
                  </a:txBody>
                  <a:tcPr marL="7573" marR="7573" marT="7573" marB="0" anchor="b">
                    <a:solidFill>
                      <a:schemeClr val="accent6">
                        <a:lumMod val="75000"/>
                      </a:schemeClr>
                    </a:solidFill>
                  </a:tcPr>
                </a:tc>
                <a:extLst>
                  <a:ext uri="{0D108BD9-81ED-4DB2-BD59-A6C34878D82A}">
                    <a16:rowId xmlns:a16="http://schemas.microsoft.com/office/drawing/2014/main" val="4002592577"/>
                  </a:ext>
                </a:extLst>
              </a:tr>
              <a:tr h="325650">
                <a:tc>
                  <a:txBody>
                    <a:bodyPr/>
                    <a:lstStyle/>
                    <a:p>
                      <a:pPr algn="l" fontAlgn="b"/>
                      <a:r>
                        <a:rPr lang="en-US" sz="2000" u="none" strike="noStrike">
                          <a:effectLst/>
                        </a:rPr>
                        <a:t>C</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51,250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2.25</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16,250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0.25</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dirty="0">
                          <a:effectLst/>
                        </a:rPr>
                        <a:t>65,000</a:t>
                      </a:r>
                      <a:endParaRPr lang="en-US" sz="2000" b="0" i="0" u="none" strike="noStrike" dirty="0">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3916903452"/>
                  </a:ext>
                </a:extLst>
              </a:tr>
            </a:tbl>
          </a:graphicData>
        </a:graphic>
      </p:graphicFrame>
      <p:sp>
        <p:nvSpPr>
          <p:cNvPr id="6" name="TextBox 5"/>
          <p:cNvSpPr txBox="1"/>
          <p:nvPr/>
        </p:nvSpPr>
        <p:spPr>
          <a:xfrm>
            <a:off x="76200" y="152400"/>
            <a:ext cx="9067800" cy="707886"/>
          </a:xfrm>
          <a:prstGeom prst="rect">
            <a:avLst/>
          </a:prstGeom>
          <a:noFill/>
        </p:spPr>
        <p:txBody>
          <a:bodyPr wrap="square" rtlCol="0">
            <a:spAutoFit/>
          </a:bodyPr>
          <a:lstStyle/>
          <a:p>
            <a:r>
              <a:rPr lang="en-US" sz="2000" b="1" dirty="0">
                <a:latin typeface="+mj-lt"/>
              </a:rPr>
              <a:t>Use the incremental costs and QALYs to compute incremental cost-effectiveness ratios …</a:t>
            </a:r>
          </a:p>
        </p:txBody>
      </p:sp>
      <p:sp>
        <p:nvSpPr>
          <p:cNvPr id="7" name="TextBox 6"/>
          <p:cNvSpPr txBox="1"/>
          <p:nvPr/>
        </p:nvSpPr>
        <p:spPr>
          <a:xfrm>
            <a:off x="76200" y="2644914"/>
            <a:ext cx="9067800" cy="1015663"/>
          </a:xfrm>
          <a:prstGeom prst="rect">
            <a:avLst/>
          </a:prstGeom>
          <a:noFill/>
        </p:spPr>
        <p:txBody>
          <a:bodyPr wrap="square" rtlCol="0">
            <a:spAutoFit/>
          </a:bodyPr>
          <a:lstStyle/>
          <a:p>
            <a:r>
              <a:rPr lang="en-US" sz="2000" b="1" dirty="0">
                <a:latin typeface="+mj-lt"/>
              </a:rPr>
              <a:t>Search for patterns of extended dominance (rising and then falling incremental cost-effectiveness ratios), identifying strategies that are less costly but have a higher ICER as those dominated via extended dominance …</a:t>
            </a:r>
          </a:p>
        </p:txBody>
      </p:sp>
    </p:spTree>
    <p:extLst>
      <p:ext uri="{BB962C8B-B14F-4D97-AF65-F5344CB8AC3E}">
        <p14:creationId xmlns:p14="http://schemas.microsoft.com/office/powerpoint/2010/main" val="385686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46521026"/>
              </p:ext>
            </p:extLst>
          </p:nvPr>
        </p:nvGraphicFramePr>
        <p:xfrm>
          <a:off x="457200" y="1219200"/>
          <a:ext cx="8229600" cy="1302600"/>
        </p:xfrm>
        <a:graphic>
          <a:graphicData uri="http://schemas.openxmlformats.org/drawingml/2006/table">
            <a:tbl>
              <a:tblPr>
                <a:tableStyleId>{5C22544A-7EE6-4342-B048-85BDC9FD1C3A}</a:tableStyleId>
              </a:tblPr>
              <a:tblGrid>
                <a:gridCol w="959279">
                  <a:extLst>
                    <a:ext uri="{9D8B030D-6E8A-4147-A177-3AD203B41FA5}">
                      <a16:colId xmlns:a16="http://schemas.microsoft.com/office/drawing/2014/main" val="3561235315"/>
                    </a:ext>
                  </a:extLst>
                </a:gridCol>
                <a:gridCol w="807813">
                  <a:extLst>
                    <a:ext uri="{9D8B030D-6E8A-4147-A177-3AD203B41FA5}">
                      <a16:colId xmlns:a16="http://schemas.microsoft.com/office/drawing/2014/main" val="1577828883"/>
                    </a:ext>
                  </a:extLst>
                </a:gridCol>
                <a:gridCol w="732081">
                  <a:extLst>
                    <a:ext uri="{9D8B030D-6E8A-4147-A177-3AD203B41FA5}">
                      <a16:colId xmlns:a16="http://schemas.microsoft.com/office/drawing/2014/main" val="540147305"/>
                    </a:ext>
                  </a:extLst>
                </a:gridCol>
                <a:gridCol w="1943801">
                  <a:extLst>
                    <a:ext uri="{9D8B030D-6E8A-4147-A177-3AD203B41FA5}">
                      <a16:colId xmlns:a16="http://schemas.microsoft.com/office/drawing/2014/main" val="3771397337"/>
                    </a:ext>
                  </a:extLst>
                </a:gridCol>
                <a:gridCol w="2044778">
                  <a:extLst>
                    <a:ext uri="{9D8B030D-6E8A-4147-A177-3AD203B41FA5}">
                      <a16:colId xmlns:a16="http://schemas.microsoft.com/office/drawing/2014/main" val="1746306600"/>
                    </a:ext>
                  </a:extLst>
                </a:gridCol>
                <a:gridCol w="1741848">
                  <a:extLst>
                    <a:ext uri="{9D8B030D-6E8A-4147-A177-3AD203B41FA5}">
                      <a16:colId xmlns:a16="http://schemas.microsoft.com/office/drawing/2014/main" val="3935596731"/>
                    </a:ext>
                  </a:extLst>
                </a:gridCol>
              </a:tblGrid>
              <a:tr h="325650">
                <a:tc>
                  <a:txBody>
                    <a:bodyPr/>
                    <a:lstStyle/>
                    <a:p>
                      <a:pPr algn="l" fontAlgn="b"/>
                      <a:r>
                        <a:rPr lang="en-US" sz="2000" u="none" strike="noStrike">
                          <a:effectLst/>
                        </a:rPr>
                        <a:t>Strategy</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Costs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QALYs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Incremental Costs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Incremental QALYs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ICER</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1124086134"/>
                  </a:ext>
                </a:extLst>
              </a:tr>
              <a:tr h="325650">
                <a:tc>
                  <a:txBody>
                    <a:bodyPr/>
                    <a:lstStyle/>
                    <a:p>
                      <a:pPr algn="l"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10,000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811074262"/>
                  </a:ext>
                </a:extLst>
              </a:tr>
              <a:tr h="325650">
                <a:tc>
                  <a:txBody>
                    <a:bodyPr/>
                    <a:lstStyle/>
                    <a:p>
                      <a:pPr algn="l" fontAlgn="b"/>
                      <a:r>
                        <a:rPr lang="en-US" sz="2000" u="none" strike="noStrike">
                          <a:effectLst/>
                        </a:rPr>
                        <a:t>B</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35,000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25,000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25,000</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3771487635"/>
                  </a:ext>
                </a:extLst>
              </a:tr>
              <a:tr h="325650">
                <a:tc>
                  <a:txBody>
                    <a:bodyPr/>
                    <a:lstStyle/>
                    <a:p>
                      <a:pPr algn="l" fontAlgn="b"/>
                      <a:r>
                        <a:rPr lang="en-US" sz="2000" u="none" strike="noStrike">
                          <a:effectLst/>
                        </a:rPr>
                        <a:t>C</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51,250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2.25</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16,250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0.25</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dirty="0">
                          <a:effectLst/>
                        </a:rPr>
                        <a:t>65,000</a:t>
                      </a:r>
                      <a:endParaRPr lang="en-US" sz="2000" b="0" i="0" u="none" strike="noStrike" dirty="0">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1618003326"/>
                  </a:ext>
                </a:extLst>
              </a:tr>
            </a:tbl>
          </a:graphicData>
        </a:graphic>
      </p:graphicFrame>
      <p:sp>
        <p:nvSpPr>
          <p:cNvPr id="6" name="TextBox 5"/>
          <p:cNvSpPr txBox="1"/>
          <p:nvPr/>
        </p:nvSpPr>
        <p:spPr>
          <a:xfrm>
            <a:off x="76200" y="152400"/>
            <a:ext cx="9067800" cy="1015663"/>
          </a:xfrm>
          <a:prstGeom prst="rect">
            <a:avLst/>
          </a:prstGeom>
          <a:noFill/>
        </p:spPr>
        <p:txBody>
          <a:bodyPr wrap="square" rtlCol="0">
            <a:spAutoFit/>
          </a:bodyPr>
          <a:lstStyle/>
          <a:p>
            <a:r>
              <a:rPr lang="en-US" sz="2000" b="1" dirty="0">
                <a:latin typeface="+mj-lt"/>
              </a:rPr>
              <a:t>Finally, remove the extended dominated strategies and </a:t>
            </a:r>
            <a:r>
              <a:rPr lang="en-US" sz="2000" b="1" dirty="0" err="1">
                <a:latin typeface="+mj-lt"/>
              </a:rPr>
              <a:t>recompute</a:t>
            </a:r>
            <a:r>
              <a:rPr lang="en-US" sz="2000" b="1" dirty="0">
                <a:latin typeface="+mj-lt"/>
              </a:rPr>
              <a:t> the incremental costs, QALYs, and incremental cost-effectiveness ratios, checking that no new dominated strategies exist … if none, then the process is done.</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667000"/>
            <a:ext cx="5686425"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a:extLst>
              <a:ext uri="{FF2B5EF4-FFF2-40B4-BE49-F238E27FC236}">
                <a16:creationId xmlns:a16="http://schemas.microsoft.com/office/drawing/2014/main" id="{A2DC92DF-3474-4C74-9967-7E884D4F3D60}"/>
              </a:ext>
            </a:extLst>
          </p:cNvPr>
          <p:cNvGraphicFramePr>
            <a:graphicFrameLocks noGrp="1"/>
          </p:cNvGraphicFramePr>
          <p:nvPr>
            <p:extLst>
              <p:ext uri="{D42A27DB-BD31-4B8C-83A1-F6EECF244321}">
                <p14:modId xmlns:p14="http://schemas.microsoft.com/office/powerpoint/2010/main" val="3346521026"/>
              </p:ext>
            </p:extLst>
          </p:nvPr>
        </p:nvGraphicFramePr>
        <p:xfrm>
          <a:off x="457200" y="1188632"/>
          <a:ext cx="8229600" cy="1302600"/>
        </p:xfrm>
        <a:graphic>
          <a:graphicData uri="http://schemas.openxmlformats.org/drawingml/2006/table">
            <a:tbl>
              <a:tblPr>
                <a:tableStyleId>{5C22544A-7EE6-4342-B048-85BDC9FD1C3A}</a:tableStyleId>
              </a:tblPr>
              <a:tblGrid>
                <a:gridCol w="959279">
                  <a:extLst>
                    <a:ext uri="{9D8B030D-6E8A-4147-A177-3AD203B41FA5}">
                      <a16:colId xmlns:a16="http://schemas.microsoft.com/office/drawing/2014/main" val="3561235315"/>
                    </a:ext>
                  </a:extLst>
                </a:gridCol>
                <a:gridCol w="807813">
                  <a:extLst>
                    <a:ext uri="{9D8B030D-6E8A-4147-A177-3AD203B41FA5}">
                      <a16:colId xmlns:a16="http://schemas.microsoft.com/office/drawing/2014/main" val="1577828883"/>
                    </a:ext>
                  </a:extLst>
                </a:gridCol>
                <a:gridCol w="732081">
                  <a:extLst>
                    <a:ext uri="{9D8B030D-6E8A-4147-A177-3AD203B41FA5}">
                      <a16:colId xmlns:a16="http://schemas.microsoft.com/office/drawing/2014/main" val="540147305"/>
                    </a:ext>
                  </a:extLst>
                </a:gridCol>
                <a:gridCol w="1943801">
                  <a:extLst>
                    <a:ext uri="{9D8B030D-6E8A-4147-A177-3AD203B41FA5}">
                      <a16:colId xmlns:a16="http://schemas.microsoft.com/office/drawing/2014/main" val="3771397337"/>
                    </a:ext>
                  </a:extLst>
                </a:gridCol>
                <a:gridCol w="2044778">
                  <a:extLst>
                    <a:ext uri="{9D8B030D-6E8A-4147-A177-3AD203B41FA5}">
                      <a16:colId xmlns:a16="http://schemas.microsoft.com/office/drawing/2014/main" val="1746306600"/>
                    </a:ext>
                  </a:extLst>
                </a:gridCol>
                <a:gridCol w="1741848">
                  <a:extLst>
                    <a:ext uri="{9D8B030D-6E8A-4147-A177-3AD203B41FA5}">
                      <a16:colId xmlns:a16="http://schemas.microsoft.com/office/drawing/2014/main" val="3935596731"/>
                    </a:ext>
                  </a:extLst>
                </a:gridCol>
              </a:tblGrid>
              <a:tr h="325650">
                <a:tc>
                  <a:txBody>
                    <a:bodyPr/>
                    <a:lstStyle/>
                    <a:p>
                      <a:pPr algn="l" fontAlgn="b"/>
                      <a:r>
                        <a:rPr lang="en-US" sz="2000" u="none" strike="noStrike">
                          <a:effectLst/>
                        </a:rPr>
                        <a:t>Strategy</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Costs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QALYs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Incremental Costs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Incremental QALYs</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ICER</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1124086134"/>
                  </a:ext>
                </a:extLst>
              </a:tr>
              <a:tr h="325650">
                <a:tc>
                  <a:txBody>
                    <a:bodyPr/>
                    <a:lstStyle/>
                    <a:p>
                      <a:pPr algn="l" fontAlgn="b"/>
                      <a:r>
                        <a:rPr lang="en-US" sz="2000" u="none" strike="noStrike">
                          <a:effectLst/>
                        </a:rPr>
                        <a:t>A</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10,000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811074262"/>
                  </a:ext>
                </a:extLst>
              </a:tr>
              <a:tr h="325650">
                <a:tc>
                  <a:txBody>
                    <a:bodyPr/>
                    <a:lstStyle/>
                    <a:p>
                      <a:pPr algn="l" fontAlgn="b"/>
                      <a:r>
                        <a:rPr lang="en-US" sz="2000" u="none" strike="noStrike">
                          <a:effectLst/>
                        </a:rPr>
                        <a:t>B</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35,000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25,000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1.00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25,000</a:t>
                      </a:r>
                      <a:endParaRPr lang="en-US" sz="2000" b="0" i="0" u="none" strike="noStrike">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3771487635"/>
                  </a:ext>
                </a:extLst>
              </a:tr>
              <a:tr h="325650">
                <a:tc>
                  <a:txBody>
                    <a:bodyPr/>
                    <a:lstStyle/>
                    <a:p>
                      <a:pPr algn="l" fontAlgn="b"/>
                      <a:r>
                        <a:rPr lang="en-US" sz="2000" u="none" strike="noStrike">
                          <a:effectLst/>
                        </a:rPr>
                        <a:t>C</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51,250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2.25</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16,250</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a:effectLst/>
                        </a:rPr>
                        <a:t>0.25</a:t>
                      </a:r>
                      <a:endParaRPr lang="en-US" sz="2000" b="0" i="0" u="none" strike="noStrike">
                        <a:solidFill>
                          <a:srgbClr val="000000"/>
                        </a:solidFill>
                        <a:effectLst/>
                        <a:latin typeface="Calibri" panose="020F0502020204030204" pitchFamily="34" charset="0"/>
                      </a:endParaRPr>
                    </a:p>
                  </a:txBody>
                  <a:tcPr marL="7573" marR="7573" marT="7573" marB="0" anchor="b"/>
                </a:tc>
                <a:tc>
                  <a:txBody>
                    <a:bodyPr/>
                    <a:lstStyle/>
                    <a:p>
                      <a:pPr algn="r" fontAlgn="b"/>
                      <a:r>
                        <a:rPr lang="en-US" sz="2000" u="none" strike="noStrike" dirty="0">
                          <a:effectLst/>
                        </a:rPr>
                        <a:t>65,000</a:t>
                      </a:r>
                      <a:endParaRPr lang="en-US" sz="2000" b="0" i="0" u="none" strike="noStrike" dirty="0">
                        <a:solidFill>
                          <a:srgbClr val="000000"/>
                        </a:solidFill>
                        <a:effectLst/>
                        <a:latin typeface="Calibri" panose="020F0502020204030204" pitchFamily="34" charset="0"/>
                      </a:endParaRPr>
                    </a:p>
                  </a:txBody>
                  <a:tcPr marL="7573" marR="7573" marT="7573" marB="0" anchor="b"/>
                </a:tc>
                <a:extLst>
                  <a:ext uri="{0D108BD9-81ED-4DB2-BD59-A6C34878D82A}">
                    <a16:rowId xmlns:a16="http://schemas.microsoft.com/office/drawing/2014/main" val="1618003326"/>
                  </a:ext>
                </a:extLst>
              </a:tr>
            </a:tbl>
          </a:graphicData>
        </a:graphic>
      </p:graphicFrame>
      <p:pic>
        <p:nvPicPr>
          <p:cNvPr id="8" name="Picture 2">
            <a:extLst>
              <a:ext uri="{FF2B5EF4-FFF2-40B4-BE49-F238E27FC236}">
                <a16:creationId xmlns:a16="http://schemas.microsoft.com/office/drawing/2014/main" id="{F50EDD47-B6C5-43DC-A4F6-06FD53761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636432"/>
            <a:ext cx="5686425"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627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For the non-dominated strategy, we need a willingness-to-pay threshold to identify our preferred strategy</a:t>
            </a:r>
            <a:br>
              <a:rPr lang="en-US" dirty="0"/>
            </a:br>
            <a:endParaRPr lang="en-US" dirty="0"/>
          </a:p>
        </p:txBody>
      </p:sp>
      <p:sp>
        <p:nvSpPr>
          <p:cNvPr id="5" name="Text Placeholder 4"/>
          <p:cNvSpPr>
            <a:spLocks noGrp="1"/>
          </p:cNvSpPr>
          <p:nvPr>
            <p:ph type="body" idx="1"/>
          </p:nvPr>
        </p:nvSpPr>
        <p:spPr/>
        <p:txBody>
          <a:bodyPr/>
          <a:lstStyle/>
          <a:p>
            <a:endParaRPr lang="en-US"/>
          </a:p>
        </p:txBody>
      </p:sp>
      <p:pic>
        <p:nvPicPr>
          <p:cNvPr id="2" name="Picture 1">
            <a:extLst>
              <a:ext uri="{FF2B5EF4-FFF2-40B4-BE49-F238E27FC236}">
                <a16:creationId xmlns:a16="http://schemas.microsoft.com/office/drawing/2014/main" id="{C0F40343-C852-4DA2-B092-A1E0A8F12927}"/>
              </a:ext>
            </a:extLst>
          </p:cNvPr>
          <p:cNvPicPr>
            <a:picLocks noChangeAspect="1"/>
          </p:cNvPicPr>
          <p:nvPr/>
        </p:nvPicPr>
        <p:blipFill>
          <a:blip r:embed="rId2"/>
          <a:stretch>
            <a:fillRect/>
          </a:stretch>
        </p:blipFill>
        <p:spPr>
          <a:xfrm>
            <a:off x="1524000" y="152400"/>
            <a:ext cx="6340198" cy="4257993"/>
          </a:xfrm>
          <a:prstGeom prst="rect">
            <a:avLst/>
          </a:prstGeom>
        </p:spPr>
      </p:pic>
    </p:spTree>
    <p:extLst>
      <p:ext uri="{BB962C8B-B14F-4D97-AF65-F5344CB8AC3E}">
        <p14:creationId xmlns:p14="http://schemas.microsoft.com/office/powerpoint/2010/main" val="3357534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REAL-WORLD RELEVANCE </a:t>
            </a:r>
            <a:r>
              <a:rPr lang="en-US" dirty="0" err="1"/>
              <a:t>oF</a:t>
            </a:r>
            <a:r>
              <a:rPr lang="en-US" dirty="0"/>
              <a:t> ECONOMIC EVALUATION AND POLICY ANALYSIS</a:t>
            </a:r>
            <a:br>
              <a:rPr lang="en-US" dirty="0"/>
            </a:b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478466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If </a:t>
            </a:r>
            <a:r>
              <a:rPr lang="en-US" dirty="0" err="1"/>
              <a:t>wtp</a:t>
            </a:r>
            <a:r>
              <a:rPr lang="en-US" dirty="0"/>
              <a:t> threshold &lt;$25K/QALY gained, choose A</a:t>
            </a:r>
            <a:br>
              <a:rPr lang="en-US" dirty="0"/>
            </a:br>
            <a:r>
              <a:rPr lang="en-US" dirty="0"/>
              <a:t>If &gt;= $25K but &lt; $65K, choose B</a:t>
            </a:r>
            <a:br>
              <a:rPr lang="en-US" dirty="0"/>
            </a:br>
            <a:r>
              <a:rPr lang="en-US" dirty="0"/>
              <a:t>otherwise, choose C</a:t>
            </a:r>
            <a:br>
              <a:rPr lang="en-US" dirty="0"/>
            </a:br>
            <a:endParaRPr lang="en-US" dirty="0"/>
          </a:p>
        </p:txBody>
      </p:sp>
      <p:sp>
        <p:nvSpPr>
          <p:cNvPr id="5" name="Text Placeholder 4"/>
          <p:cNvSpPr>
            <a:spLocks noGrp="1"/>
          </p:cNvSpPr>
          <p:nvPr>
            <p:ph type="body" idx="1"/>
          </p:nvPr>
        </p:nvSpPr>
        <p:spPr/>
        <p:txBody>
          <a:bodyPr/>
          <a:lstStyle/>
          <a:p>
            <a:endParaRPr lang="en-US"/>
          </a:p>
        </p:txBody>
      </p:sp>
      <p:pic>
        <p:nvPicPr>
          <p:cNvPr id="2" name="Picture 1">
            <a:extLst>
              <a:ext uri="{FF2B5EF4-FFF2-40B4-BE49-F238E27FC236}">
                <a16:creationId xmlns:a16="http://schemas.microsoft.com/office/drawing/2014/main" id="{C0F40343-C852-4DA2-B092-A1E0A8F12927}"/>
              </a:ext>
            </a:extLst>
          </p:cNvPr>
          <p:cNvPicPr>
            <a:picLocks noChangeAspect="1"/>
          </p:cNvPicPr>
          <p:nvPr/>
        </p:nvPicPr>
        <p:blipFill>
          <a:blip r:embed="rId2"/>
          <a:stretch>
            <a:fillRect/>
          </a:stretch>
        </p:blipFill>
        <p:spPr>
          <a:xfrm>
            <a:off x="1524000" y="152400"/>
            <a:ext cx="6340198" cy="4257993"/>
          </a:xfrm>
          <a:prstGeom prst="rect">
            <a:avLst/>
          </a:prstGeom>
        </p:spPr>
      </p:pic>
    </p:spTree>
    <p:extLst>
      <p:ext uri="{BB962C8B-B14F-4D97-AF65-F5344CB8AC3E}">
        <p14:creationId xmlns:p14="http://schemas.microsoft.com/office/powerpoint/2010/main" val="1989089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Where do the numbers for the costs and effects for each strategy/intervention come from?</a:t>
            </a:r>
            <a:br>
              <a:rPr lang="en-US" dirty="0"/>
            </a:br>
            <a:endParaRPr lang="en-US" dirty="0"/>
          </a:p>
        </p:txBody>
      </p:sp>
      <p:sp>
        <p:nvSpPr>
          <p:cNvPr id="5" name="Text Placeholder 4"/>
          <p:cNvSpPr>
            <a:spLocks noGrp="1"/>
          </p:cNvSpPr>
          <p:nvPr>
            <p:ph type="body" idx="1"/>
          </p:nvPr>
        </p:nvSpPr>
        <p:spPr/>
        <p:txBody>
          <a:bodyPr/>
          <a:lstStyle/>
          <a:p>
            <a:endParaRPr lang="en-US"/>
          </a:p>
        </p:txBody>
      </p:sp>
      <p:pic>
        <p:nvPicPr>
          <p:cNvPr id="2" name="Picture 1">
            <a:extLst>
              <a:ext uri="{FF2B5EF4-FFF2-40B4-BE49-F238E27FC236}">
                <a16:creationId xmlns:a16="http://schemas.microsoft.com/office/drawing/2014/main" id="{C0F40343-C852-4DA2-B092-A1E0A8F12927}"/>
              </a:ext>
            </a:extLst>
          </p:cNvPr>
          <p:cNvPicPr>
            <a:picLocks noChangeAspect="1"/>
          </p:cNvPicPr>
          <p:nvPr/>
        </p:nvPicPr>
        <p:blipFill>
          <a:blip r:embed="rId2"/>
          <a:stretch>
            <a:fillRect/>
          </a:stretch>
        </p:blipFill>
        <p:spPr>
          <a:xfrm>
            <a:off x="1524000" y="152400"/>
            <a:ext cx="6340198" cy="4257993"/>
          </a:xfrm>
          <a:prstGeom prst="rect">
            <a:avLst/>
          </a:prstGeom>
        </p:spPr>
      </p:pic>
    </p:spTree>
    <p:extLst>
      <p:ext uri="{BB962C8B-B14F-4D97-AF65-F5344CB8AC3E}">
        <p14:creationId xmlns:p14="http://schemas.microsoft.com/office/powerpoint/2010/main" val="385485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200" dirty="0"/>
              <a:t>Model-based cost-effectiveness analyses: Because we are interested in long time horizons, many strategies, and quantifying uncertainty</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182019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fontScale="90000"/>
          </a:bodyPr>
          <a:lstStyle/>
          <a:p>
            <a:pPr eaLnBrk="1" hangingPunct="1"/>
            <a:r>
              <a:rPr lang="en-US" b="1" dirty="0"/>
              <a:t>Modeling Outcomes: Life Expectancy</a:t>
            </a:r>
          </a:p>
        </p:txBody>
      </p:sp>
      <p:sp>
        <p:nvSpPr>
          <p:cNvPr id="22531" name="Rectangle 3"/>
          <p:cNvSpPr>
            <a:spLocks noGrp="1" noChangeArrowheads="1"/>
          </p:cNvSpPr>
          <p:nvPr>
            <p:ph idx="1"/>
          </p:nvPr>
        </p:nvSpPr>
        <p:spPr/>
        <p:txBody>
          <a:bodyPr/>
          <a:lstStyle/>
          <a:p>
            <a:pPr marL="0" indent="0" eaLnBrk="1" hangingPunct="1">
              <a:buFontTx/>
              <a:buNone/>
            </a:pPr>
            <a:r>
              <a:rPr lang="en-US" dirty="0"/>
              <a:t>Life expectancy is average amount of time a person can expect to live given their current age (t</a:t>
            </a:r>
            <a:r>
              <a:rPr lang="en-US" baseline="-25000" dirty="0"/>
              <a:t>0</a:t>
            </a:r>
            <a:r>
              <a:rPr lang="en-US" dirty="0"/>
              <a:t>) (and any other relevant status)</a:t>
            </a:r>
          </a:p>
          <a:p>
            <a:pPr marL="0" indent="0" eaLnBrk="1" hangingPunct="1">
              <a:buFontTx/>
              <a:buNone/>
            </a:pPr>
            <a:r>
              <a:rPr lang="en-US" dirty="0"/>
              <a:t>It can be computed as the sum of the fraction (</a:t>
            </a:r>
            <a:r>
              <a:rPr lang="el-GR" dirty="0"/>
              <a:t>π</a:t>
            </a:r>
            <a:r>
              <a:rPr lang="en-US" dirty="0"/>
              <a:t>) of an initial cohort of people aged (t</a:t>
            </a:r>
            <a:r>
              <a:rPr lang="en-US" baseline="-25000" dirty="0"/>
              <a:t>0</a:t>
            </a:r>
            <a:r>
              <a:rPr lang="en-US" dirty="0"/>
              <a:t>) at all future times (</a:t>
            </a:r>
            <a:r>
              <a:rPr lang="en-US" dirty="0" err="1"/>
              <a:t>i</a:t>
            </a:r>
            <a:r>
              <a:rPr lang="en-US" dirty="0"/>
              <a:t>)</a:t>
            </a:r>
          </a:p>
        </p:txBody>
      </p:sp>
      <mc:AlternateContent xmlns:mc="http://schemas.openxmlformats.org/markup-compatibility/2006" xmlns:a14="http://schemas.microsoft.com/office/drawing/2010/main">
        <mc:Choice Requires="a14">
          <p:sp>
            <p:nvSpPr>
              <p:cNvPr id="2" name="TextBox 1"/>
              <p:cNvSpPr txBox="1"/>
              <p:nvPr/>
            </p:nvSpPr>
            <p:spPr>
              <a:xfrm>
                <a:off x="3124200" y="4495800"/>
                <a:ext cx="3035639" cy="1987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𝐿𝐸</m:t>
                      </m:r>
                      <m:r>
                        <a:rPr lang="en-US" sz="4400" b="0" i="1" smtClean="0">
                          <a:latin typeface="Cambria Math" panose="02040503050406030204" pitchFamily="18" charset="0"/>
                        </a:rPr>
                        <m:t>=</m:t>
                      </m:r>
                      <m:nary>
                        <m:naryPr>
                          <m:chr m:val="∑"/>
                          <m:ctrlPr>
                            <a:rPr lang="en-US" sz="4400" b="0" i="1" smtClean="0">
                              <a:latin typeface="Cambria Math" panose="02040503050406030204" pitchFamily="18" charset="0"/>
                            </a:rPr>
                          </m:ctrlPr>
                        </m:naryPr>
                        <m:sub>
                          <m:r>
                            <m:rPr>
                              <m:brk m:alnAt="23"/>
                            </m:rPr>
                            <a:rPr lang="en-US" sz="4400" b="0" i="1" smtClean="0">
                              <a:latin typeface="Cambria Math" panose="02040503050406030204" pitchFamily="18" charset="0"/>
                            </a:rPr>
                            <m:t>𝑖</m:t>
                          </m:r>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𝑡</m:t>
                              </m:r>
                            </m:e>
                            <m:sub>
                              <m:r>
                                <a:rPr lang="en-US" sz="4400" b="0" i="1" smtClean="0">
                                  <a:latin typeface="Cambria Math" panose="02040503050406030204" pitchFamily="18" charset="0"/>
                                </a:rPr>
                                <m:t>0</m:t>
                              </m:r>
                            </m:sub>
                          </m:sSub>
                        </m:sub>
                        <m:sup>
                          <m:r>
                            <a:rPr lang="en-US" sz="4400" b="0" i="1" smtClean="0">
                              <a:latin typeface="Cambria Math" panose="02040503050406030204" pitchFamily="18" charset="0"/>
                            </a:rPr>
                            <m:t>𝑇</m:t>
                          </m:r>
                        </m:sup>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𝜋</m:t>
                              </m:r>
                            </m:e>
                            <m:sub>
                              <m:r>
                                <a:rPr lang="en-US" sz="4400" b="0" i="1" smtClean="0">
                                  <a:latin typeface="Cambria Math" panose="02040503050406030204" pitchFamily="18" charset="0"/>
                                </a:rPr>
                                <m:t>𝑖</m:t>
                              </m:r>
                            </m:sub>
                          </m:sSub>
                        </m:e>
                      </m:nary>
                    </m:oMath>
                  </m:oMathPara>
                </a14:m>
                <a:endParaRPr lang="en-US" sz="4400" dirty="0"/>
              </a:p>
            </p:txBody>
          </p:sp>
        </mc:Choice>
        <mc:Fallback xmlns="">
          <p:sp>
            <p:nvSpPr>
              <p:cNvPr id="2" name="TextBox 1"/>
              <p:cNvSpPr txBox="1">
                <a:spLocks noRot="1" noChangeAspect="1" noMove="1" noResize="1" noEditPoints="1" noAdjustHandles="1" noChangeArrowheads="1" noChangeShapeType="1" noTextEdit="1"/>
              </p:cNvSpPr>
              <p:nvPr/>
            </p:nvSpPr>
            <p:spPr>
              <a:xfrm>
                <a:off x="3124200" y="4495800"/>
                <a:ext cx="3035639" cy="198798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35964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fontScale="90000"/>
          </a:bodyPr>
          <a:lstStyle/>
          <a:p>
            <a:pPr eaLnBrk="1" hangingPunct="1"/>
            <a:r>
              <a:rPr lang="en-US" b="1" dirty="0"/>
              <a:t>Modeling Outcomes:  Discounted Life Expectancy</a:t>
            </a:r>
          </a:p>
        </p:txBody>
      </p:sp>
      <p:sp>
        <p:nvSpPr>
          <p:cNvPr id="22531" name="Rectangle 3"/>
          <p:cNvSpPr>
            <a:spLocks noGrp="1" noChangeArrowheads="1"/>
          </p:cNvSpPr>
          <p:nvPr>
            <p:ph idx="1"/>
          </p:nvPr>
        </p:nvSpPr>
        <p:spPr/>
        <p:txBody>
          <a:bodyPr/>
          <a:lstStyle/>
          <a:p>
            <a:pPr marL="0" indent="0" eaLnBrk="1" hangingPunct="1">
              <a:buFontTx/>
              <a:buNone/>
            </a:pPr>
            <a:r>
              <a:rPr lang="en-US" dirty="0"/>
              <a:t>Discounted life expectancy is analogous to life expectancy except that future years are given lower weight.  </a:t>
            </a:r>
          </a:p>
          <a:p>
            <a:pPr marL="0" indent="0" eaLnBrk="1" hangingPunct="1">
              <a:buFontTx/>
              <a:buNone/>
            </a:pPr>
            <a:r>
              <a:rPr lang="en-US" dirty="0"/>
              <a:t>Applying discount rate of </a:t>
            </a:r>
            <a:r>
              <a:rPr lang="en-US" i="1" dirty="0"/>
              <a:t>0 </a:t>
            </a:r>
            <a:r>
              <a:rPr lang="en-US" i="1" dirty="0">
                <a:sym typeface="Symbol" pitchFamily="18" charset="2"/>
              </a:rPr>
              <a:t> k  1</a:t>
            </a:r>
            <a:r>
              <a:rPr lang="en-US" dirty="0">
                <a:sym typeface="Symbol" pitchFamily="18" charset="2"/>
              </a:rPr>
              <a:t> (think of </a:t>
            </a:r>
            <a:r>
              <a:rPr lang="en-US" i="1" dirty="0">
                <a:sym typeface="Symbol" pitchFamily="18" charset="2"/>
              </a:rPr>
              <a:t>k</a:t>
            </a:r>
            <a:r>
              <a:rPr lang="en-US" dirty="0">
                <a:sym typeface="Symbol" pitchFamily="18" charset="2"/>
              </a:rPr>
              <a:t> as </a:t>
            </a:r>
            <a:r>
              <a:rPr lang="en-US" i="1" dirty="0">
                <a:sym typeface="Symbol" pitchFamily="18" charset="2"/>
              </a:rPr>
              <a:t>1/[1+r] where 1+r might be 103% annually</a:t>
            </a:r>
            <a:r>
              <a:rPr lang="en-US" dirty="0">
                <a:sym typeface="Symbol" pitchFamily="18" charset="2"/>
              </a:rPr>
              <a:t>)</a:t>
            </a:r>
            <a:r>
              <a:rPr lang="en-US" dirty="0"/>
              <a:t>, discounted life expectancy at age t</a:t>
            </a:r>
            <a:r>
              <a:rPr lang="en-US" baseline="-25000" dirty="0"/>
              <a:t>0 </a:t>
            </a:r>
            <a:r>
              <a:rPr lang="en-US" dirty="0"/>
              <a:t>is</a:t>
            </a:r>
          </a:p>
        </p:txBody>
      </p:sp>
      <mc:AlternateContent xmlns:mc="http://schemas.openxmlformats.org/markup-compatibility/2006" xmlns:a14="http://schemas.microsoft.com/office/drawing/2010/main">
        <mc:Choice Requires="a14">
          <p:sp>
            <p:nvSpPr>
              <p:cNvPr id="2" name="TextBox 1"/>
              <p:cNvSpPr txBox="1"/>
              <p:nvPr/>
            </p:nvSpPr>
            <p:spPr>
              <a:xfrm>
                <a:off x="2362200" y="4793820"/>
                <a:ext cx="4960012" cy="1987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𝐷𝐿𝐸</m:t>
                      </m:r>
                      <m:r>
                        <a:rPr lang="en-US" sz="4400" b="0" i="1" smtClean="0">
                          <a:latin typeface="Cambria Math" panose="02040503050406030204" pitchFamily="18" charset="0"/>
                        </a:rPr>
                        <m:t>=</m:t>
                      </m:r>
                      <m:nary>
                        <m:naryPr>
                          <m:chr m:val="∑"/>
                          <m:ctrlPr>
                            <a:rPr lang="en-US" sz="4400" b="0" i="1" smtClean="0">
                              <a:latin typeface="Cambria Math" panose="02040503050406030204" pitchFamily="18" charset="0"/>
                            </a:rPr>
                          </m:ctrlPr>
                        </m:naryPr>
                        <m:sub>
                          <m:r>
                            <m:rPr>
                              <m:brk m:alnAt="23"/>
                            </m:rPr>
                            <a:rPr lang="en-US" sz="4400" b="0" i="1" smtClean="0">
                              <a:latin typeface="Cambria Math" panose="02040503050406030204" pitchFamily="18" charset="0"/>
                            </a:rPr>
                            <m:t>𝑖</m:t>
                          </m:r>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𝑡</m:t>
                              </m:r>
                            </m:e>
                            <m:sub>
                              <m:r>
                                <a:rPr lang="en-US" sz="4400" b="0" i="1" smtClean="0">
                                  <a:latin typeface="Cambria Math" panose="02040503050406030204" pitchFamily="18" charset="0"/>
                                </a:rPr>
                                <m:t>0</m:t>
                              </m:r>
                            </m:sub>
                          </m:sSub>
                        </m:sub>
                        <m:sup>
                          <m:r>
                            <a:rPr lang="en-US" sz="4400" b="0" i="1" smtClean="0">
                              <a:latin typeface="Cambria Math" panose="02040503050406030204" pitchFamily="18" charset="0"/>
                            </a:rPr>
                            <m:t>𝑇</m:t>
                          </m:r>
                        </m:sup>
                        <m:e>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𝑘</m:t>
                              </m:r>
                            </m:e>
                            <m:sup>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𝑖</m:t>
                                  </m:r>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𝑡</m:t>
                                      </m:r>
                                    </m:e>
                                    <m:sub>
                                      <m:r>
                                        <a:rPr lang="en-US" sz="4400" b="0" i="1" smtClean="0">
                                          <a:latin typeface="Cambria Math" panose="02040503050406030204" pitchFamily="18" charset="0"/>
                                        </a:rPr>
                                        <m:t>0</m:t>
                                      </m:r>
                                    </m:sub>
                                  </m:sSub>
                                </m:e>
                              </m:d>
                            </m:sup>
                          </m:sSup>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𝜋</m:t>
                              </m:r>
                            </m:e>
                            <m:sub>
                              <m:r>
                                <a:rPr lang="en-US" sz="4400" b="0" i="1" smtClean="0">
                                  <a:latin typeface="Cambria Math" panose="02040503050406030204" pitchFamily="18" charset="0"/>
                                </a:rPr>
                                <m:t>𝑖</m:t>
                              </m:r>
                            </m:sub>
                          </m:sSub>
                        </m:e>
                      </m:nary>
                    </m:oMath>
                  </m:oMathPara>
                </a14:m>
                <a:endParaRPr lang="en-US" sz="4400" dirty="0"/>
              </a:p>
            </p:txBody>
          </p:sp>
        </mc:Choice>
        <mc:Fallback xmlns="">
          <p:sp>
            <p:nvSpPr>
              <p:cNvPr id="2" name="TextBox 1"/>
              <p:cNvSpPr txBox="1">
                <a:spLocks noRot="1" noChangeAspect="1" noMove="1" noResize="1" noEditPoints="1" noAdjustHandles="1" noChangeArrowheads="1" noChangeShapeType="1" noTextEdit="1"/>
              </p:cNvSpPr>
              <p:nvPr/>
            </p:nvSpPr>
            <p:spPr>
              <a:xfrm>
                <a:off x="2362200" y="4793820"/>
                <a:ext cx="4960012" cy="198798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65269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fontScale="90000"/>
          </a:bodyPr>
          <a:lstStyle/>
          <a:p>
            <a:r>
              <a:rPr lang="en-US" b="1" dirty="0"/>
              <a:t>Modeling Outcomes:  Quality-Adjusted Life Years (QALYs)</a:t>
            </a:r>
          </a:p>
        </p:txBody>
      </p:sp>
      <p:sp>
        <p:nvSpPr>
          <p:cNvPr id="22531" name="Rectangle 3"/>
          <p:cNvSpPr>
            <a:spLocks noGrp="1" noChangeArrowheads="1"/>
          </p:cNvSpPr>
          <p:nvPr>
            <p:ph idx="1"/>
          </p:nvPr>
        </p:nvSpPr>
        <p:spPr/>
        <p:txBody>
          <a:bodyPr/>
          <a:lstStyle/>
          <a:p>
            <a:pPr marL="0" indent="0">
              <a:buNone/>
            </a:pPr>
            <a:r>
              <a:rPr lang="en-US" dirty="0"/>
              <a:t>QALYs analogous to life expectancy except that each year is given an average “quality weight” </a:t>
            </a:r>
            <a:r>
              <a:rPr lang="en-US" i="1" dirty="0"/>
              <a:t>q</a:t>
            </a:r>
            <a:r>
              <a:rPr lang="en-US" i="1" baseline="-25000" dirty="0"/>
              <a:t>i</a:t>
            </a:r>
            <a:r>
              <a:rPr lang="en-US" dirty="0"/>
              <a:t>, taking value between 0 and 1.  </a:t>
            </a:r>
          </a:p>
          <a:p>
            <a:pPr marL="0" indent="0">
              <a:buNone/>
            </a:pPr>
            <a:r>
              <a:rPr lang="en-US" dirty="0"/>
              <a:t>Value of 1 represents perfect health, 0 represents quality of life equivalent to death</a:t>
            </a:r>
          </a:p>
        </p:txBody>
      </p:sp>
      <mc:AlternateContent xmlns:mc="http://schemas.openxmlformats.org/markup-compatibility/2006" xmlns:a14="http://schemas.microsoft.com/office/drawing/2010/main">
        <mc:Choice Requires="a14">
          <p:sp>
            <p:nvSpPr>
              <p:cNvPr id="2" name="TextBox 1"/>
              <p:cNvSpPr txBox="1"/>
              <p:nvPr/>
            </p:nvSpPr>
            <p:spPr>
              <a:xfrm>
                <a:off x="2057400" y="4572000"/>
                <a:ext cx="5783122" cy="19879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𝑄𝐴𝐿𝐸</m:t>
                      </m:r>
                      <m:r>
                        <a:rPr lang="en-US" sz="4400" b="0" i="1" smtClean="0">
                          <a:latin typeface="Cambria Math" panose="02040503050406030204" pitchFamily="18" charset="0"/>
                        </a:rPr>
                        <m:t>=</m:t>
                      </m:r>
                      <m:nary>
                        <m:naryPr>
                          <m:chr m:val="∑"/>
                          <m:ctrlPr>
                            <a:rPr lang="en-US" sz="4400" b="0" i="1" smtClean="0">
                              <a:latin typeface="Cambria Math" panose="02040503050406030204" pitchFamily="18" charset="0"/>
                            </a:rPr>
                          </m:ctrlPr>
                        </m:naryPr>
                        <m:sub>
                          <m:r>
                            <m:rPr>
                              <m:brk m:alnAt="23"/>
                            </m:rPr>
                            <a:rPr lang="en-US" sz="4400" b="0" i="1" smtClean="0">
                              <a:latin typeface="Cambria Math" panose="02040503050406030204" pitchFamily="18" charset="0"/>
                            </a:rPr>
                            <m:t>𝑖</m:t>
                          </m:r>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𝑡</m:t>
                              </m:r>
                            </m:e>
                            <m:sub>
                              <m:r>
                                <a:rPr lang="en-US" sz="4400" b="0" i="1" smtClean="0">
                                  <a:latin typeface="Cambria Math" panose="02040503050406030204" pitchFamily="18" charset="0"/>
                                </a:rPr>
                                <m:t>0</m:t>
                              </m:r>
                            </m:sub>
                          </m:sSub>
                        </m:sub>
                        <m:sup>
                          <m:r>
                            <a:rPr lang="en-US" sz="4400" b="0" i="1" smtClean="0">
                              <a:latin typeface="Cambria Math" panose="02040503050406030204" pitchFamily="18" charset="0"/>
                            </a:rPr>
                            <m:t>𝑇</m:t>
                          </m:r>
                        </m:sup>
                        <m:e>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𝑞</m:t>
                              </m:r>
                            </m:e>
                            <m:sub>
                              <m:r>
                                <a:rPr lang="en-US" sz="4400" b="0" i="1" smtClean="0">
                                  <a:latin typeface="Cambria Math" panose="02040503050406030204" pitchFamily="18" charset="0"/>
                                </a:rPr>
                                <m:t>𝑖</m:t>
                              </m:r>
                            </m:sub>
                          </m:sSub>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𝑘</m:t>
                              </m:r>
                            </m:e>
                            <m:sup>
                              <m:d>
                                <m:dPr>
                                  <m:ctrlPr>
                                    <a:rPr lang="en-US" sz="4400" b="0" i="1" smtClean="0">
                                      <a:latin typeface="Cambria Math" panose="02040503050406030204" pitchFamily="18" charset="0"/>
                                    </a:rPr>
                                  </m:ctrlPr>
                                </m:dPr>
                                <m:e>
                                  <m:r>
                                    <a:rPr lang="en-US" sz="4400" b="0" i="1" smtClean="0">
                                      <a:latin typeface="Cambria Math" panose="02040503050406030204" pitchFamily="18" charset="0"/>
                                    </a:rPr>
                                    <m:t>𝑖</m:t>
                                  </m:r>
                                  <m:r>
                                    <a:rPr lang="en-US" sz="4400" b="0" i="1" smtClean="0">
                                      <a:latin typeface="Cambria Math" panose="02040503050406030204" pitchFamily="18" charset="0"/>
                                    </a:rPr>
                                    <m:t>−</m:t>
                                  </m:r>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rPr>
                                        <m:t>𝑡</m:t>
                                      </m:r>
                                    </m:e>
                                    <m:sub>
                                      <m:r>
                                        <a:rPr lang="en-US" sz="4400" b="0" i="1" smtClean="0">
                                          <a:latin typeface="Cambria Math" panose="02040503050406030204" pitchFamily="18" charset="0"/>
                                        </a:rPr>
                                        <m:t>0</m:t>
                                      </m:r>
                                    </m:sub>
                                  </m:sSub>
                                </m:e>
                              </m:d>
                            </m:sup>
                          </m:sSup>
                          <m:sSub>
                            <m:sSubPr>
                              <m:ctrlPr>
                                <a:rPr lang="en-US" sz="4400" b="0" i="1" smtClean="0">
                                  <a:latin typeface="Cambria Math" panose="02040503050406030204" pitchFamily="18" charset="0"/>
                                </a:rPr>
                              </m:ctrlPr>
                            </m:sSubPr>
                            <m:e>
                              <m:r>
                                <a:rPr lang="en-US" sz="4400" b="0" i="1" smtClean="0">
                                  <a:latin typeface="Cambria Math" panose="02040503050406030204" pitchFamily="18" charset="0"/>
                                  <a:ea typeface="Cambria Math" panose="02040503050406030204" pitchFamily="18" charset="0"/>
                                </a:rPr>
                                <m:t>𝜋</m:t>
                              </m:r>
                            </m:e>
                            <m:sub>
                              <m:r>
                                <a:rPr lang="en-US" sz="4400" b="0" i="1" smtClean="0">
                                  <a:latin typeface="Cambria Math" panose="02040503050406030204" pitchFamily="18" charset="0"/>
                                </a:rPr>
                                <m:t>𝑖</m:t>
                              </m:r>
                            </m:sub>
                          </m:sSub>
                        </m:e>
                      </m:nary>
                    </m:oMath>
                  </m:oMathPara>
                </a14:m>
                <a:endParaRPr lang="en-US" sz="4400" dirty="0"/>
              </a:p>
            </p:txBody>
          </p:sp>
        </mc:Choice>
        <mc:Fallback xmlns="">
          <p:sp>
            <p:nvSpPr>
              <p:cNvPr id="2" name="TextBox 1"/>
              <p:cNvSpPr txBox="1">
                <a:spLocks noRot="1" noChangeAspect="1" noMove="1" noResize="1" noEditPoints="1" noAdjustHandles="1" noChangeArrowheads="1" noChangeShapeType="1" noTextEdit="1"/>
              </p:cNvSpPr>
              <p:nvPr/>
            </p:nvSpPr>
            <p:spPr>
              <a:xfrm>
                <a:off x="2057400" y="4572000"/>
                <a:ext cx="5783122" cy="198798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3262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b="1" dirty="0"/>
              <a:t>Calculating QALYS (ignoring discounting, k=0)</a:t>
            </a:r>
          </a:p>
        </p:txBody>
      </p:sp>
      <p:sp>
        <p:nvSpPr>
          <p:cNvPr id="24579" name="Rectangle 3"/>
          <p:cNvSpPr>
            <a:spLocks noChangeArrowheads="1"/>
          </p:cNvSpPr>
          <p:nvPr/>
        </p:nvSpPr>
        <p:spPr bwMode="auto">
          <a:xfrm>
            <a:off x="2362200" y="1828800"/>
            <a:ext cx="1612900" cy="27305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endParaRPr lang="en-US">
              <a:latin typeface="+mj-lt"/>
            </a:endParaRPr>
          </a:p>
        </p:txBody>
      </p:sp>
      <p:sp>
        <p:nvSpPr>
          <p:cNvPr id="24580" name="Rectangle 4"/>
          <p:cNvSpPr>
            <a:spLocks noChangeArrowheads="1"/>
          </p:cNvSpPr>
          <p:nvPr/>
        </p:nvSpPr>
        <p:spPr bwMode="auto">
          <a:xfrm>
            <a:off x="3987800" y="2590800"/>
            <a:ext cx="1206500" cy="19685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eaLnBrk="0" hangingPunct="0">
              <a:spcBef>
                <a:spcPct val="50000"/>
              </a:spcBef>
            </a:pPr>
            <a:r>
              <a:rPr lang="en-US" sz="3600" i="0">
                <a:solidFill>
                  <a:srgbClr val="000000"/>
                </a:solidFill>
                <a:latin typeface="+mj-lt"/>
              </a:rPr>
              <a:t>0.7</a:t>
            </a:r>
          </a:p>
        </p:txBody>
      </p:sp>
      <p:sp>
        <p:nvSpPr>
          <p:cNvPr id="24581" name="Rectangle 5"/>
          <p:cNvSpPr>
            <a:spLocks noChangeArrowheads="1"/>
          </p:cNvSpPr>
          <p:nvPr/>
        </p:nvSpPr>
        <p:spPr bwMode="auto">
          <a:xfrm>
            <a:off x="5207000" y="3733800"/>
            <a:ext cx="800100" cy="8255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nchor="ctr"/>
          <a:lstStyle/>
          <a:p>
            <a:pPr algn="ctr" eaLnBrk="0" hangingPunct="0">
              <a:spcBef>
                <a:spcPct val="50000"/>
              </a:spcBef>
            </a:pPr>
            <a:r>
              <a:rPr lang="en-US" sz="3600" i="0">
                <a:solidFill>
                  <a:srgbClr val="000000"/>
                </a:solidFill>
                <a:latin typeface="+mj-lt"/>
              </a:rPr>
              <a:t>0.3</a:t>
            </a:r>
          </a:p>
        </p:txBody>
      </p:sp>
      <p:sp>
        <p:nvSpPr>
          <p:cNvPr id="24582" name="Rectangle 6"/>
          <p:cNvSpPr>
            <a:spLocks noChangeArrowheads="1"/>
          </p:cNvSpPr>
          <p:nvPr/>
        </p:nvSpPr>
        <p:spPr bwMode="auto">
          <a:xfrm>
            <a:off x="6019800" y="2057400"/>
            <a:ext cx="2019300" cy="25019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eaLnBrk="0" hangingPunct="0">
              <a:spcBef>
                <a:spcPct val="50000"/>
              </a:spcBef>
            </a:pPr>
            <a:r>
              <a:rPr lang="en-US" sz="3600" i="0">
                <a:solidFill>
                  <a:srgbClr val="000000"/>
                </a:solidFill>
                <a:latin typeface="+mj-lt"/>
              </a:rPr>
              <a:t>0.9</a:t>
            </a:r>
          </a:p>
        </p:txBody>
      </p:sp>
      <p:sp>
        <p:nvSpPr>
          <p:cNvPr id="24583" name="Rectangle 7"/>
          <p:cNvSpPr>
            <a:spLocks noChangeArrowheads="1"/>
          </p:cNvSpPr>
          <p:nvPr/>
        </p:nvSpPr>
        <p:spPr bwMode="auto">
          <a:xfrm>
            <a:off x="2763838" y="2806700"/>
            <a:ext cx="8096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p>
            <a:pPr algn="ctr" eaLnBrk="0" hangingPunct="0">
              <a:spcBef>
                <a:spcPct val="50000"/>
              </a:spcBef>
            </a:pPr>
            <a:r>
              <a:rPr lang="en-US" sz="3600" i="0">
                <a:solidFill>
                  <a:srgbClr val="000000"/>
                </a:solidFill>
                <a:latin typeface="+mj-lt"/>
              </a:rPr>
              <a:t>1.0</a:t>
            </a:r>
          </a:p>
        </p:txBody>
      </p:sp>
      <p:sp>
        <p:nvSpPr>
          <p:cNvPr id="221192" name="Rectangle 8"/>
          <p:cNvSpPr>
            <a:spLocks noChangeArrowheads="1"/>
          </p:cNvSpPr>
          <p:nvPr/>
        </p:nvSpPr>
        <p:spPr bwMode="auto">
          <a:xfrm>
            <a:off x="1025525" y="5697538"/>
            <a:ext cx="6383338"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p>
            <a:pPr algn="ctr" eaLnBrk="0" hangingPunct="0"/>
            <a:r>
              <a:rPr lang="en-US" sz="2400" b="1" i="0" dirty="0">
                <a:solidFill>
                  <a:schemeClr val="tx2"/>
                </a:solidFill>
                <a:latin typeface="+mj-lt"/>
              </a:rPr>
              <a:t>Life Years = 2.0 + 1.5 + 1.0 + 2.5 = 7.0 years</a:t>
            </a:r>
          </a:p>
        </p:txBody>
      </p:sp>
      <p:sp>
        <p:nvSpPr>
          <p:cNvPr id="24585" name="Text Box 9"/>
          <p:cNvSpPr txBox="1">
            <a:spLocks noChangeArrowheads="1"/>
          </p:cNvSpPr>
          <p:nvPr/>
        </p:nvSpPr>
        <p:spPr bwMode="auto">
          <a:xfrm rot="16200000">
            <a:off x="719876" y="3013924"/>
            <a:ext cx="1917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eaLnBrk="1" hangingPunct="1"/>
            <a:r>
              <a:rPr lang="en-US" sz="2400" i="0" dirty="0">
                <a:latin typeface="+mj-lt"/>
              </a:rPr>
              <a:t>Quality of Life</a:t>
            </a:r>
          </a:p>
        </p:txBody>
      </p:sp>
      <p:sp>
        <p:nvSpPr>
          <p:cNvPr id="221194" name="Rectangle 10"/>
          <p:cNvSpPr>
            <a:spLocks noChangeArrowheads="1"/>
          </p:cNvSpPr>
          <p:nvPr/>
        </p:nvSpPr>
        <p:spPr bwMode="auto">
          <a:xfrm>
            <a:off x="0" y="6221413"/>
            <a:ext cx="8837613" cy="4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488" tIns="44450" rIns="90488" bIns="44450">
            <a:spAutoFit/>
          </a:bodyPr>
          <a:lstStyle/>
          <a:p>
            <a:pPr algn="ctr" eaLnBrk="0" hangingPunct="0"/>
            <a:r>
              <a:rPr lang="en-US" sz="2400" b="1" i="0" dirty="0">
                <a:solidFill>
                  <a:schemeClr val="tx2"/>
                </a:solidFill>
                <a:latin typeface="+mj-lt"/>
              </a:rPr>
              <a:t>QALYs = (2.0)(1.0)+(1.5)(0.7)+(1.0)(0.3)+(2.5)(0.9) = 5.6 QALYs</a:t>
            </a:r>
          </a:p>
        </p:txBody>
      </p:sp>
      <p:sp>
        <p:nvSpPr>
          <p:cNvPr id="24587" name="Text Box 11"/>
          <p:cNvSpPr txBox="1">
            <a:spLocks noChangeArrowheads="1"/>
          </p:cNvSpPr>
          <p:nvPr/>
        </p:nvSpPr>
        <p:spPr bwMode="auto">
          <a:xfrm>
            <a:off x="1981200" y="41910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eaLnBrk="1" hangingPunct="1"/>
            <a:r>
              <a:rPr lang="en-US" sz="2400" i="0">
                <a:latin typeface="+mj-lt"/>
              </a:rPr>
              <a:t>0</a:t>
            </a:r>
          </a:p>
        </p:txBody>
      </p:sp>
      <p:sp>
        <p:nvSpPr>
          <p:cNvPr id="24588" name="Text Box 12"/>
          <p:cNvSpPr txBox="1">
            <a:spLocks noChangeArrowheads="1"/>
          </p:cNvSpPr>
          <p:nvPr/>
        </p:nvSpPr>
        <p:spPr bwMode="auto">
          <a:xfrm>
            <a:off x="1981200" y="1752600"/>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i="1">
                <a:solidFill>
                  <a:schemeClr val="tx1"/>
                </a:solidFill>
                <a:latin typeface="Arial" charset="0"/>
                <a:cs typeface="Arial" charset="0"/>
              </a:defRPr>
            </a:lvl1pPr>
            <a:lvl2pPr marL="742950" indent="-285750" eaLnBrk="0" hangingPunct="0">
              <a:defRPr i="1">
                <a:solidFill>
                  <a:schemeClr val="tx1"/>
                </a:solidFill>
                <a:latin typeface="Arial" charset="0"/>
                <a:cs typeface="Arial" charset="0"/>
              </a:defRPr>
            </a:lvl2pPr>
            <a:lvl3pPr marL="1143000" indent="-228600" eaLnBrk="0" hangingPunct="0">
              <a:defRPr i="1">
                <a:solidFill>
                  <a:schemeClr val="tx1"/>
                </a:solidFill>
                <a:latin typeface="Arial" charset="0"/>
                <a:cs typeface="Arial" charset="0"/>
              </a:defRPr>
            </a:lvl3pPr>
            <a:lvl4pPr marL="1600200" indent="-228600" eaLnBrk="0" hangingPunct="0">
              <a:defRPr i="1">
                <a:solidFill>
                  <a:schemeClr val="tx1"/>
                </a:solidFill>
                <a:latin typeface="Arial" charset="0"/>
                <a:cs typeface="Arial" charset="0"/>
              </a:defRPr>
            </a:lvl4pPr>
            <a:lvl5pPr marL="2057400" indent="-228600" eaLnBrk="0" hangingPunct="0">
              <a:defRPr i="1">
                <a:solidFill>
                  <a:schemeClr val="tx1"/>
                </a:solidFill>
                <a:latin typeface="Arial" charset="0"/>
                <a:cs typeface="Arial" charset="0"/>
              </a:defRPr>
            </a:lvl5pPr>
            <a:lvl6pPr marL="2514600" indent="-228600" eaLnBrk="0" fontAlgn="base" hangingPunct="0">
              <a:spcBef>
                <a:spcPct val="0"/>
              </a:spcBef>
              <a:spcAft>
                <a:spcPct val="0"/>
              </a:spcAft>
              <a:defRPr i="1">
                <a:solidFill>
                  <a:schemeClr val="tx1"/>
                </a:solidFill>
                <a:latin typeface="Arial" charset="0"/>
                <a:cs typeface="Arial" charset="0"/>
              </a:defRPr>
            </a:lvl6pPr>
            <a:lvl7pPr marL="2971800" indent="-228600" eaLnBrk="0" fontAlgn="base" hangingPunct="0">
              <a:spcBef>
                <a:spcPct val="0"/>
              </a:spcBef>
              <a:spcAft>
                <a:spcPct val="0"/>
              </a:spcAft>
              <a:defRPr i="1">
                <a:solidFill>
                  <a:schemeClr val="tx1"/>
                </a:solidFill>
                <a:latin typeface="Arial" charset="0"/>
                <a:cs typeface="Arial" charset="0"/>
              </a:defRPr>
            </a:lvl7pPr>
            <a:lvl8pPr marL="3429000" indent="-228600" eaLnBrk="0" fontAlgn="base" hangingPunct="0">
              <a:spcBef>
                <a:spcPct val="0"/>
              </a:spcBef>
              <a:spcAft>
                <a:spcPct val="0"/>
              </a:spcAft>
              <a:defRPr i="1">
                <a:solidFill>
                  <a:schemeClr val="tx1"/>
                </a:solidFill>
                <a:latin typeface="Arial" charset="0"/>
                <a:cs typeface="Arial" charset="0"/>
              </a:defRPr>
            </a:lvl8pPr>
            <a:lvl9pPr marL="3886200" indent="-228600" eaLnBrk="0" fontAlgn="base" hangingPunct="0">
              <a:spcBef>
                <a:spcPct val="0"/>
              </a:spcBef>
              <a:spcAft>
                <a:spcPct val="0"/>
              </a:spcAft>
              <a:defRPr i="1">
                <a:solidFill>
                  <a:schemeClr val="tx1"/>
                </a:solidFill>
                <a:latin typeface="Arial" charset="0"/>
                <a:cs typeface="Arial" charset="0"/>
              </a:defRPr>
            </a:lvl9pPr>
          </a:lstStyle>
          <a:p>
            <a:pPr eaLnBrk="1" hangingPunct="1"/>
            <a:r>
              <a:rPr lang="en-US" sz="2400" i="0">
                <a:latin typeface="+mj-lt"/>
              </a:rPr>
              <a:t>1</a:t>
            </a:r>
          </a:p>
        </p:txBody>
      </p:sp>
      <p:sp>
        <p:nvSpPr>
          <p:cNvPr id="24589" name="Line 13"/>
          <p:cNvSpPr>
            <a:spLocks noChangeShapeType="1"/>
          </p:cNvSpPr>
          <p:nvPr/>
        </p:nvSpPr>
        <p:spPr bwMode="auto">
          <a:xfrm flipV="1">
            <a:off x="4000500" y="4581525"/>
            <a:ext cx="0" cy="468313"/>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24590" name="Line 14"/>
          <p:cNvSpPr>
            <a:spLocks noChangeShapeType="1"/>
          </p:cNvSpPr>
          <p:nvPr/>
        </p:nvSpPr>
        <p:spPr bwMode="auto">
          <a:xfrm flipV="1">
            <a:off x="5213350" y="4581525"/>
            <a:ext cx="0" cy="468313"/>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24591" name="Line 15"/>
          <p:cNvSpPr>
            <a:spLocks noChangeShapeType="1"/>
          </p:cNvSpPr>
          <p:nvPr/>
        </p:nvSpPr>
        <p:spPr bwMode="auto">
          <a:xfrm flipV="1">
            <a:off x="6015038" y="4564063"/>
            <a:ext cx="0" cy="4683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24592" name="Line 16"/>
          <p:cNvSpPr>
            <a:spLocks noChangeShapeType="1"/>
          </p:cNvSpPr>
          <p:nvPr/>
        </p:nvSpPr>
        <p:spPr bwMode="auto">
          <a:xfrm flipV="1">
            <a:off x="7993063" y="4554538"/>
            <a:ext cx="0" cy="4683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24593" name="Line 17"/>
          <p:cNvSpPr>
            <a:spLocks noChangeShapeType="1"/>
          </p:cNvSpPr>
          <p:nvPr/>
        </p:nvSpPr>
        <p:spPr bwMode="auto">
          <a:xfrm flipV="1">
            <a:off x="2363788" y="4581525"/>
            <a:ext cx="0" cy="468313"/>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en-US">
              <a:latin typeface="+mj-lt"/>
            </a:endParaRPr>
          </a:p>
        </p:txBody>
      </p:sp>
      <p:sp>
        <p:nvSpPr>
          <p:cNvPr id="24594" name="Rectangle 18"/>
          <p:cNvSpPr>
            <a:spLocks noChangeArrowheads="1"/>
          </p:cNvSpPr>
          <p:nvPr/>
        </p:nvSpPr>
        <p:spPr bwMode="auto">
          <a:xfrm>
            <a:off x="1958437" y="5105400"/>
            <a:ext cx="767840" cy="378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algn="ctr" eaLnBrk="0" hangingPunct="0">
              <a:lnSpc>
                <a:spcPct val="75000"/>
              </a:lnSpc>
            </a:pPr>
            <a:r>
              <a:rPr lang="en-US" sz="2400" i="0">
                <a:latin typeface="+mj-lt"/>
              </a:rPr>
              <a:t>1/02</a:t>
            </a:r>
          </a:p>
        </p:txBody>
      </p:sp>
      <p:sp>
        <p:nvSpPr>
          <p:cNvPr id="24595" name="Rectangle 19"/>
          <p:cNvSpPr>
            <a:spLocks noChangeArrowheads="1"/>
          </p:cNvSpPr>
          <p:nvPr/>
        </p:nvSpPr>
        <p:spPr bwMode="auto">
          <a:xfrm>
            <a:off x="3558637" y="5105400"/>
            <a:ext cx="767840" cy="378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algn="ctr" eaLnBrk="0" hangingPunct="0">
              <a:lnSpc>
                <a:spcPct val="75000"/>
              </a:lnSpc>
            </a:pPr>
            <a:r>
              <a:rPr lang="en-US" sz="2400" i="0">
                <a:latin typeface="+mj-lt"/>
              </a:rPr>
              <a:t>1/04</a:t>
            </a:r>
          </a:p>
        </p:txBody>
      </p:sp>
      <p:sp>
        <p:nvSpPr>
          <p:cNvPr id="24596" name="Rectangle 20"/>
          <p:cNvSpPr>
            <a:spLocks noChangeArrowheads="1"/>
          </p:cNvSpPr>
          <p:nvPr/>
        </p:nvSpPr>
        <p:spPr bwMode="auto">
          <a:xfrm>
            <a:off x="4777837" y="5105400"/>
            <a:ext cx="767840" cy="378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algn="ctr" eaLnBrk="0" hangingPunct="0">
              <a:lnSpc>
                <a:spcPct val="75000"/>
              </a:lnSpc>
            </a:pPr>
            <a:r>
              <a:rPr lang="en-US" sz="2400" i="0">
                <a:latin typeface="+mj-lt"/>
              </a:rPr>
              <a:t>6/05</a:t>
            </a:r>
          </a:p>
        </p:txBody>
      </p:sp>
      <p:sp>
        <p:nvSpPr>
          <p:cNvPr id="24597" name="Rectangle 21"/>
          <p:cNvSpPr>
            <a:spLocks noChangeArrowheads="1"/>
          </p:cNvSpPr>
          <p:nvPr/>
        </p:nvSpPr>
        <p:spPr bwMode="auto">
          <a:xfrm>
            <a:off x="5655724" y="5087938"/>
            <a:ext cx="767840" cy="378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algn="ctr" eaLnBrk="0" hangingPunct="0">
              <a:lnSpc>
                <a:spcPct val="75000"/>
              </a:lnSpc>
            </a:pPr>
            <a:r>
              <a:rPr lang="en-US" sz="2400" i="0">
                <a:latin typeface="+mj-lt"/>
              </a:rPr>
              <a:t>6/06</a:t>
            </a:r>
          </a:p>
        </p:txBody>
      </p:sp>
      <p:sp>
        <p:nvSpPr>
          <p:cNvPr id="24598" name="Rectangle 22"/>
          <p:cNvSpPr>
            <a:spLocks noChangeArrowheads="1"/>
          </p:cNvSpPr>
          <p:nvPr/>
        </p:nvSpPr>
        <p:spPr bwMode="auto">
          <a:xfrm>
            <a:off x="7551199" y="5078413"/>
            <a:ext cx="767840" cy="378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algn="ctr" eaLnBrk="0" hangingPunct="0">
              <a:lnSpc>
                <a:spcPct val="75000"/>
              </a:lnSpc>
            </a:pPr>
            <a:r>
              <a:rPr lang="en-US" sz="2400" i="0">
                <a:latin typeface="+mj-lt"/>
              </a:rPr>
              <a:t>1/09</a:t>
            </a:r>
          </a:p>
        </p:txBody>
      </p:sp>
      <p:sp>
        <p:nvSpPr>
          <p:cNvPr id="24599" name="Rectangle 23"/>
          <p:cNvSpPr>
            <a:spLocks noChangeArrowheads="1"/>
          </p:cNvSpPr>
          <p:nvPr/>
        </p:nvSpPr>
        <p:spPr bwMode="auto">
          <a:xfrm>
            <a:off x="922338" y="5102225"/>
            <a:ext cx="769635" cy="378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eaLnBrk="0" hangingPunct="0">
              <a:lnSpc>
                <a:spcPct val="75000"/>
              </a:lnSpc>
            </a:pPr>
            <a:r>
              <a:rPr lang="en-US" sz="2400" i="0">
                <a:latin typeface="+mj-lt"/>
              </a:rPr>
              <a:t>Date</a:t>
            </a:r>
          </a:p>
        </p:txBody>
      </p:sp>
    </p:spTree>
    <p:extLst>
      <p:ext uri="{BB962C8B-B14F-4D97-AF65-F5344CB8AC3E}">
        <p14:creationId xmlns:p14="http://schemas.microsoft.com/office/powerpoint/2010/main" val="38287807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1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1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92" grpId="0"/>
      <p:bldP spid="22119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t>A “Life Path” of health-related quality of life: Effect of intervention</a:t>
            </a:r>
          </a:p>
        </p:txBody>
      </p:sp>
      <p:sp>
        <p:nvSpPr>
          <p:cNvPr id="3" name="Line 10"/>
          <p:cNvSpPr>
            <a:spLocks noChangeShapeType="1"/>
          </p:cNvSpPr>
          <p:nvPr/>
        </p:nvSpPr>
        <p:spPr bwMode="auto">
          <a:xfrm>
            <a:off x="1348025" y="1818254"/>
            <a:ext cx="0" cy="4408714"/>
          </a:xfrm>
          <a:prstGeom prst="line">
            <a:avLst/>
          </a:prstGeom>
          <a:noFill/>
          <a:ln w="57150">
            <a:solidFill>
              <a:schemeClr val="tx1"/>
            </a:solidFill>
            <a:round/>
            <a:headEnd/>
            <a:tailEnd/>
          </a:ln>
          <a:effectLst/>
        </p:spPr>
        <p:txBody>
          <a:bodyPr/>
          <a:lstStyle/>
          <a:p>
            <a:endParaRPr lang="en-US"/>
          </a:p>
        </p:txBody>
      </p:sp>
      <p:sp>
        <p:nvSpPr>
          <p:cNvPr id="4" name="Line 11"/>
          <p:cNvSpPr>
            <a:spLocks noChangeShapeType="1"/>
          </p:cNvSpPr>
          <p:nvPr/>
        </p:nvSpPr>
        <p:spPr bwMode="auto">
          <a:xfrm>
            <a:off x="1348025" y="6226968"/>
            <a:ext cx="7354651" cy="0"/>
          </a:xfrm>
          <a:prstGeom prst="line">
            <a:avLst/>
          </a:prstGeom>
          <a:noFill/>
          <a:ln w="57150">
            <a:solidFill>
              <a:schemeClr val="tx1"/>
            </a:solidFill>
            <a:round/>
            <a:headEnd/>
            <a:tailEnd/>
          </a:ln>
          <a:effectLst/>
        </p:spPr>
        <p:txBody>
          <a:bodyPr/>
          <a:lstStyle/>
          <a:p>
            <a:endParaRPr lang="en-US"/>
          </a:p>
        </p:txBody>
      </p:sp>
      <p:sp>
        <p:nvSpPr>
          <p:cNvPr id="5" name="Text Box 13"/>
          <p:cNvSpPr txBox="1">
            <a:spLocks noChangeArrowheads="1"/>
          </p:cNvSpPr>
          <p:nvPr/>
        </p:nvSpPr>
        <p:spPr bwMode="auto">
          <a:xfrm>
            <a:off x="927248" y="1730514"/>
            <a:ext cx="444352" cy="707886"/>
          </a:xfrm>
          <a:prstGeom prst="rect">
            <a:avLst/>
          </a:prstGeom>
          <a:noFill/>
          <a:ln w="9525">
            <a:noFill/>
            <a:miter lim="800000"/>
            <a:headEnd/>
            <a:tailEnd/>
          </a:ln>
          <a:effectLst/>
        </p:spPr>
        <p:txBody>
          <a:bodyPr wrap="none">
            <a:spAutoFit/>
          </a:bodyPr>
          <a:lstStyle/>
          <a:p>
            <a:r>
              <a:rPr lang="en-US" sz="4000" dirty="0">
                <a:latin typeface="+mn-lt"/>
              </a:rPr>
              <a:t>1</a:t>
            </a:r>
          </a:p>
        </p:txBody>
      </p:sp>
      <p:sp>
        <p:nvSpPr>
          <p:cNvPr id="6" name="Text Box 14"/>
          <p:cNvSpPr txBox="1">
            <a:spLocks noChangeArrowheads="1"/>
          </p:cNvSpPr>
          <p:nvPr/>
        </p:nvSpPr>
        <p:spPr bwMode="auto">
          <a:xfrm>
            <a:off x="901600" y="6096000"/>
            <a:ext cx="470000" cy="769441"/>
          </a:xfrm>
          <a:prstGeom prst="rect">
            <a:avLst/>
          </a:prstGeom>
          <a:noFill/>
          <a:ln w="9525">
            <a:noFill/>
            <a:miter lim="800000"/>
            <a:headEnd/>
            <a:tailEnd/>
          </a:ln>
          <a:effectLst/>
        </p:spPr>
        <p:txBody>
          <a:bodyPr wrap="none">
            <a:spAutoFit/>
          </a:bodyPr>
          <a:lstStyle/>
          <a:p>
            <a:r>
              <a:rPr lang="en-US" sz="4400" dirty="0">
                <a:latin typeface="+mn-lt"/>
              </a:rPr>
              <a:t>0</a:t>
            </a:r>
          </a:p>
        </p:txBody>
      </p:sp>
      <p:sp>
        <p:nvSpPr>
          <p:cNvPr id="7" name="Text Box 15"/>
          <p:cNvSpPr txBox="1">
            <a:spLocks noChangeArrowheads="1"/>
          </p:cNvSpPr>
          <p:nvPr/>
        </p:nvSpPr>
        <p:spPr bwMode="auto">
          <a:xfrm>
            <a:off x="3535891" y="6226968"/>
            <a:ext cx="2113848" cy="461665"/>
          </a:xfrm>
          <a:prstGeom prst="rect">
            <a:avLst/>
          </a:prstGeom>
          <a:noFill/>
          <a:ln w="9525">
            <a:noFill/>
            <a:miter lim="800000"/>
            <a:headEnd/>
            <a:tailEnd/>
          </a:ln>
          <a:effectLst/>
        </p:spPr>
        <p:txBody>
          <a:bodyPr wrap="none">
            <a:spAutoFit/>
          </a:bodyPr>
          <a:lstStyle/>
          <a:p>
            <a:r>
              <a:rPr lang="en-US" sz="2400" dirty="0">
                <a:latin typeface="+mn-lt"/>
              </a:rPr>
              <a:t>Duration of Life</a:t>
            </a:r>
          </a:p>
        </p:txBody>
      </p:sp>
      <p:sp>
        <p:nvSpPr>
          <p:cNvPr id="8" name="Text Box 16"/>
          <p:cNvSpPr txBox="1">
            <a:spLocks noChangeArrowheads="1"/>
          </p:cNvSpPr>
          <p:nvPr/>
        </p:nvSpPr>
        <p:spPr bwMode="auto">
          <a:xfrm rot="16200000">
            <a:off x="-90950" y="3949451"/>
            <a:ext cx="1919436" cy="461665"/>
          </a:xfrm>
          <a:prstGeom prst="rect">
            <a:avLst/>
          </a:prstGeom>
          <a:noFill/>
          <a:ln w="9525">
            <a:noFill/>
            <a:miter lim="800000"/>
            <a:headEnd/>
            <a:tailEnd/>
          </a:ln>
          <a:effectLst/>
        </p:spPr>
        <p:txBody>
          <a:bodyPr wrap="none">
            <a:spAutoFit/>
          </a:bodyPr>
          <a:lstStyle/>
          <a:p>
            <a:r>
              <a:rPr lang="en-US" sz="2400" dirty="0">
                <a:latin typeface="+mn-lt"/>
              </a:rPr>
              <a:t>Quality of Life</a:t>
            </a:r>
          </a:p>
        </p:txBody>
      </p:sp>
      <p:sp>
        <p:nvSpPr>
          <p:cNvPr id="9" name="Freeform 17"/>
          <p:cNvSpPr>
            <a:spLocks/>
          </p:cNvSpPr>
          <p:nvPr/>
        </p:nvSpPr>
        <p:spPr bwMode="auto">
          <a:xfrm>
            <a:off x="1386418" y="2084614"/>
            <a:ext cx="6157382" cy="4114800"/>
          </a:xfrm>
          <a:custGeom>
            <a:avLst/>
            <a:gdLst/>
            <a:ahLst/>
            <a:cxnLst>
              <a:cxn ang="0">
                <a:pos x="0" y="1344"/>
              </a:cxn>
              <a:cxn ang="0">
                <a:pos x="0" y="0"/>
              </a:cxn>
              <a:cxn ang="0">
                <a:pos x="432" y="0"/>
              </a:cxn>
              <a:cxn ang="0">
                <a:pos x="528" y="336"/>
              </a:cxn>
              <a:cxn ang="0">
                <a:pos x="816" y="336"/>
              </a:cxn>
              <a:cxn ang="0">
                <a:pos x="912" y="240"/>
              </a:cxn>
              <a:cxn ang="0">
                <a:pos x="1296" y="720"/>
              </a:cxn>
              <a:cxn ang="0">
                <a:pos x="1440" y="1104"/>
              </a:cxn>
              <a:cxn ang="0">
                <a:pos x="1536" y="816"/>
              </a:cxn>
              <a:cxn ang="0">
                <a:pos x="1728" y="1344"/>
              </a:cxn>
              <a:cxn ang="0">
                <a:pos x="0" y="1344"/>
              </a:cxn>
            </a:cxnLst>
            <a:rect l="0" t="0" r="r" b="b"/>
            <a:pathLst>
              <a:path w="1728" h="1344">
                <a:moveTo>
                  <a:pt x="0" y="1344"/>
                </a:moveTo>
                <a:lnTo>
                  <a:pt x="0" y="0"/>
                </a:lnTo>
                <a:lnTo>
                  <a:pt x="432" y="0"/>
                </a:lnTo>
                <a:lnTo>
                  <a:pt x="528" y="336"/>
                </a:lnTo>
                <a:lnTo>
                  <a:pt x="816" y="336"/>
                </a:lnTo>
                <a:lnTo>
                  <a:pt x="912" y="240"/>
                </a:lnTo>
                <a:lnTo>
                  <a:pt x="1296" y="720"/>
                </a:lnTo>
                <a:lnTo>
                  <a:pt x="1440" y="1104"/>
                </a:lnTo>
                <a:lnTo>
                  <a:pt x="1536" y="816"/>
                </a:lnTo>
                <a:lnTo>
                  <a:pt x="1728" y="1344"/>
                </a:lnTo>
                <a:lnTo>
                  <a:pt x="0" y="1344"/>
                </a:lnTo>
                <a:close/>
              </a:path>
            </a:pathLst>
          </a:custGeom>
          <a:solidFill>
            <a:srgbClr val="FFCC00"/>
          </a:solidFill>
          <a:ln w="9525">
            <a:solidFill>
              <a:schemeClr val="tx1"/>
            </a:solidFill>
            <a:round/>
            <a:headEnd/>
            <a:tailEnd/>
          </a:ln>
          <a:effectLst/>
        </p:spPr>
        <p:txBody>
          <a:bodyPr/>
          <a:lstStyle/>
          <a:p>
            <a:endParaRPr lang="en-US"/>
          </a:p>
        </p:txBody>
      </p:sp>
      <p:sp>
        <p:nvSpPr>
          <p:cNvPr id="10" name="Text Box 18"/>
          <p:cNvSpPr txBox="1">
            <a:spLocks noChangeArrowheads="1"/>
          </p:cNvSpPr>
          <p:nvPr/>
        </p:nvSpPr>
        <p:spPr bwMode="auto">
          <a:xfrm>
            <a:off x="7350287" y="6172200"/>
            <a:ext cx="434734" cy="707886"/>
          </a:xfrm>
          <a:prstGeom prst="rect">
            <a:avLst/>
          </a:prstGeom>
          <a:noFill/>
          <a:ln w="9525">
            <a:noFill/>
            <a:miter lim="800000"/>
            <a:headEnd/>
            <a:tailEnd/>
          </a:ln>
          <a:effectLst/>
        </p:spPr>
        <p:txBody>
          <a:bodyPr wrap="none">
            <a:spAutoFit/>
          </a:bodyPr>
          <a:lstStyle/>
          <a:p>
            <a:r>
              <a:rPr lang="en-US" sz="4000" dirty="0">
                <a:latin typeface="+mn-lt"/>
              </a:rPr>
              <a:t>T</a:t>
            </a:r>
          </a:p>
        </p:txBody>
      </p:sp>
      <p:sp>
        <p:nvSpPr>
          <p:cNvPr id="11" name="Freeform 23"/>
          <p:cNvSpPr>
            <a:spLocks/>
          </p:cNvSpPr>
          <p:nvPr/>
        </p:nvSpPr>
        <p:spPr bwMode="auto">
          <a:xfrm>
            <a:off x="2888096" y="2083163"/>
            <a:ext cx="5296793" cy="4126797"/>
          </a:xfrm>
          <a:custGeom>
            <a:avLst/>
            <a:gdLst>
              <a:gd name="connsiteX0" fmla="*/ 0 w 10018"/>
              <a:gd name="connsiteY0" fmla="*/ 0 h 9919"/>
              <a:gd name="connsiteX1" fmla="*/ 934 w 10018"/>
              <a:gd name="connsiteY1" fmla="*/ 2545 h 9919"/>
              <a:gd name="connsiteX2" fmla="*/ 3114 w 10018"/>
              <a:gd name="connsiteY2" fmla="*/ 2545 h 9919"/>
              <a:gd name="connsiteX3" fmla="*/ 3841 w 10018"/>
              <a:gd name="connsiteY3" fmla="*/ 1726 h 9919"/>
              <a:gd name="connsiteX4" fmla="*/ 6748 w 10018"/>
              <a:gd name="connsiteY4" fmla="*/ 5354 h 9919"/>
              <a:gd name="connsiteX5" fmla="*/ 7845 w 10018"/>
              <a:gd name="connsiteY5" fmla="*/ 7966 h 9919"/>
              <a:gd name="connsiteX6" fmla="*/ 8565 w 10018"/>
              <a:gd name="connsiteY6" fmla="*/ 6057 h 9919"/>
              <a:gd name="connsiteX7" fmla="*/ 10018 w 10018"/>
              <a:gd name="connsiteY7" fmla="*/ 9919 h 9919"/>
              <a:gd name="connsiteX8" fmla="*/ 8565 w 10018"/>
              <a:gd name="connsiteY8" fmla="*/ 3599 h 9919"/>
              <a:gd name="connsiteX9" fmla="*/ 6748 w 10018"/>
              <a:gd name="connsiteY9" fmla="*/ 3247 h 9919"/>
              <a:gd name="connsiteX10" fmla="*/ 3478 w 10018"/>
              <a:gd name="connsiteY10" fmla="*/ 790 h 9919"/>
              <a:gd name="connsiteX11" fmla="*/ 0 w 10018"/>
              <a:gd name="connsiteY11" fmla="*/ 0 h 9919"/>
              <a:gd name="connsiteX0" fmla="*/ 0 w 9873"/>
              <a:gd name="connsiteY0" fmla="*/ 0 h 10020"/>
              <a:gd name="connsiteX1" fmla="*/ 805 w 9873"/>
              <a:gd name="connsiteY1" fmla="*/ 2586 h 10020"/>
              <a:gd name="connsiteX2" fmla="*/ 2981 w 9873"/>
              <a:gd name="connsiteY2" fmla="*/ 2586 h 10020"/>
              <a:gd name="connsiteX3" fmla="*/ 3707 w 9873"/>
              <a:gd name="connsiteY3" fmla="*/ 1760 h 10020"/>
              <a:gd name="connsiteX4" fmla="*/ 6609 w 9873"/>
              <a:gd name="connsiteY4" fmla="*/ 5418 h 10020"/>
              <a:gd name="connsiteX5" fmla="*/ 7704 w 9873"/>
              <a:gd name="connsiteY5" fmla="*/ 8051 h 10020"/>
              <a:gd name="connsiteX6" fmla="*/ 8423 w 9873"/>
              <a:gd name="connsiteY6" fmla="*/ 6126 h 10020"/>
              <a:gd name="connsiteX7" fmla="*/ 9873 w 9873"/>
              <a:gd name="connsiteY7" fmla="*/ 10020 h 10020"/>
              <a:gd name="connsiteX8" fmla="*/ 8423 w 9873"/>
              <a:gd name="connsiteY8" fmla="*/ 3648 h 10020"/>
              <a:gd name="connsiteX9" fmla="*/ 6609 w 9873"/>
              <a:gd name="connsiteY9" fmla="*/ 3294 h 10020"/>
              <a:gd name="connsiteX10" fmla="*/ 3345 w 9873"/>
              <a:gd name="connsiteY10" fmla="*/ 816 h 10020"/>
              <a:gd name="connsiteX11" fmla="*/ 0 w 9873"/>
              <a:gd name="connsiteY11" fmla="*/ 0 h 10020"/>
              <a:gd name="connsiteX0" fmla="*/ 0 w 11377"/>
              <a:gd name="connsiteY0" fmla="*/ 0 h 9857"/>
              <a:gd name="connsiteX1" fmla="*/ 815 w 11377"/>
              <a:gd name="connsiteY1" fmla="*/ 2581 h 9857"/>
              <a:gd name="connsiteX2" fmla="*/ 3019 w 11377"/>
              <a:gd name="connsiteY2" fmla="*/ 2581 h 9857"/>
              <a:gd name="connsiteX3" fmla="*/ 3755 w 11377"/>
              <a:gd name="connsiteY3" fmla="*/ 1756 h 9857"/>
              <a:gd name="connsiteX4" fmla="*/ 6694 w 11377"/>
              <a:gd name="connsiteY4" fmla="*/ 5407 h 9857"/>
              <a:gd name="connsiteX5" fmla="*/ 7803 w 11377"/>
              <a:gd name="connsiteY5" fmla="*/ 8035 h 9857"/>
              <a:gd name="connsiteX6" fmla="*/ 8531 w 11377"/>
              <a:gd name="connsiteY6" fmla="*/ 6114 h 9857"/>
              <a:gd name="connsiteX7" fmla="*/ 11377 w 11377"/>
              <a:gd name="connsiteY7" fmla="*/ 9857 h 9857"/>
              <a:gd name="connsiteX8" fmla="*/ 8531 w 11377"/>
              <a:gd name="connsiteY8" fmla="*/ 3641 h 9857"/>
              <a:gd name="connsiteX9" fmla="*/ 6694 w 11377"/>
              <a:gd name="connsiteY9" fmla="*/ 3287 h 9857"/>
              <a:gd name="connsiteX10" fmla="*/ 3388 w 11377"/>
              <a:gd name="connsiteY10" fmla="*/ 814 h 9857"/>
              <a:gd name="connsiteX11" fmla="*/ 0 w 11377"/>
              <a:gd name="connsiteY11" fmla="*/ 0 h 9857"/>
              <a:gd name="connsiteX0" fmla="*/ 0 w 10000"/>
              <a:gd name="connsiteY0" fmla="*/ 0 h 10000"/>
              <a:gd name="connsiteX1" fmla="*/ 716 w 10000"/>
              <a:gd name="connsiteY1" fmla="*/ 2618 h 10000"/>
              <a:gd name="connsiteX2" fmla="*/ 2654 w 10000"/>
              <a:gd name="connsiteY2" fmla="*/ 2618 h 10000"/>
              <a:gd name="connsiteX3" fmla="*/ 3301 w 10000"/>
              <a:gd name="connsiteY3" fmla="*/ 1781 h 10000"/>
              <a:gd name="connsiteX4" fmla="*/ 5884 w 10000"/>
              <a:gd name="connsiteY4" fmla="*/ 5485 h 10000"/>
              <a:gd name="connsiteX5" fmla="*/ 6859 w 10000"/>
              <a:gd name="connsiteY5" fmla="*/ 8152 h 10000"/>
              <a:gd name="connsiteX6" fmla="*/ 7498 w 10000"/>
              <a:gd name="connsiteY6" fmla="*/ 6203 h 10000"/>
              <a:gd name="connsiteX7" fmla="*/ 8616 w 10000"/>
              <a:gd name="connsiteY7" fmla="*/ 7884 h 10000"/>
              <a:gd name="connsiteX8" fmla="*/ 10000 w 10000"/>
              <a:gd name="connsiteY8" fmla="*/ 10000 h 10000"/>
              <a:gd name="connsiteX9" fmla="*/ 7498 w 10000"/>
              <a:gd name="connsiteY9" fmla="*/ 3694 h 10000"/>
              <a:gd name="connsiteX10" fmla="*/ 5884 w 10000"/>
              <a:gd name="connsiteY10" fmla="*/ 3335 h 10000"/>
              <a:gd name="connsiteX11" fmla="*/ 2978 w 10000"/>
              <a:gd name="connsiteY11" fmla="*/ 826 h 10000"/>
              <a:gd name="connsiteX12" fmla="*/ 0 w 10000"/>
              <a:gd name="connsiteY12" fmla="*/ 0 h 10000"/>
              <a:gd name="connsiteX0" fmla="*/ 0 w 10000"/>
              <a:gd name="connsiteY0" fmla="*/ 0 h 10000"/>
              <a:gd name="connsiteX1" fmla="*/ 716 w 10000"/>
              <a:gd name="connsiteY1" fmla="*/ 2618 h 10000"/>
              <a:gd name="connsiteX2" fmla="*/ 2654 w 10000"/>
              <a:gd name="connsiteY2" fmla="*/ 2618 h 10000"/>
              <a:gd name="connsiteX3" fmla="*/ 3301 w 10000"/>
              <a:gd name="connsiteY3" fmla="*/ 1781 h 10000"/>
              <a:gd name="connsiteX4" fmla="*/ 5884 w 10000"/>
              <a:gd name="connsiteY4" fmla="*/ 5485 h 10000"/>
              <a:gd name="connsiteX5" fmla="*/ 6859 w 10000"/>
              <a:gd name="connsiteY5" fmla="*/ 8152 h 10000"/>
              <a:gd name="connsiteX6" fmla="*/ 7498 w 10000"/>
              <a:gd name="connsiteY6" fmla="*/ 6203 h 10000"/>
              <a:gd name="connsiteX7" fmla="*/ 8810 w 10000"/>
              <a:gd name="connsiteY7" fmla="*/ 9996 h 10000"/>
              <a:gd name="connsiteX8" fmla="*/ 10000 w 10000"/>
              <a:gd name="connsiteY8" fmla="*/ 10000 h 10000"/>
              <a:gd name="connsiteX9" fmla="*/ 7498 w 10000"/>
              <a:gd name="connsiteY9" fmla="*/ 3694 h 10000"/>
              <a:gd name="connsiteX10" fmla="*/ 5884 w 10000"/>
              <a:gd name="connsiteY10" fmla="*/ 3335 h 10000"/>
              <a:gd name="connsiteX11" fmla="*/ 2978 w 10000"/>
              <a:gd name="connsiteY11" fmla="*/ 826 h 10000"/>
              <a:gd name="connsiteX12" fmla="*/ 0 w 10000"/>
              <a:gd name="connsiteY12"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0" y="0"/>
                </a:moveTo>
                <a:lnTo>
                  <a:pt x="716" y="2618"/>
                </a:lnTo>
                <a:lnTo>
                  <a:pt x="2654" y="2618"/>
                </a:lnTo>
                <a:lnTo>
                  <a:pt x="3301" y="1781"/>
                </a:lnTo>
                <a:lnTo>
                  <a:pt x="5884" y="5485"/>
                </a:lnTo>
                <a:lnTo>
                  <a:pt x="6859" y="8152"/>
                </a:lnTo>
                <a:lnTo>
                  <a:pt x="7498" y="6203"/>
                </a:lnTo>
                <a:lnTo>
                  <a:pt x="8810" y="9996"/>
                </a:lnTo>
                <a:lnTo>
                  <a:pt x="10000" y="10000"/>
                </a:lnTo>
                <a:lnTo>
                  <a:pt x="7498" y="3694"/>
                </a:lnTo>
                <a:lnTo>
                  <a:pt x="5884" y="3335"/>
                </a:lnTo>
                <a:lnTo>
                  <a:pt x="2978" y="826"/>
                </a:lnTo>
                <a:lnTo>
                  <a:pt x="0" y="0"/>
                </a:lnTo>
                <a:close/>
              </a:path>
            </a:pathLst>
          </a:custGeom>
          <a:solidFill>
            <a:srgbClr val="00B050"/>
          </a:solidFill>
          <a:ln w="9525">
            <a:solidFill>
              <a:schemeClr val="tx1"/>
            </a:solidFill>
            <a:round/>
            <a:headEnd/>
            <a:tailEnd/>
          </a:ln>
          <a:effectLst/>
        </p:spPr>
        <p:txBody>
          <a:bodyPr/>
          <a:lstStyle/>
          <a:p>
            <a:endParaRPr lang="en-US"/>
          </a:p>
        </p:txBody>
      </p:sp>
      <p:sp>
        <p:nvSpPr>
          <p:cNvPr id="14" name="Text Box 18"/>
          <p:cNvSpPr txBox="1">
            <a:spLocks noChangeArrowheads="1"/>
          </p:cNvSpPr>
          <p:nvPr/>
        </p:nvSpPr>
        <p:spPr bwMode="auto">
          <a:xfrm>
            <a:off x="8001000" y="6172200"/>
            <a:ext cx="575029" cy="707886"/>
          </a:xfrm>
          <a:prstGeom prst="rect">
            <a:avLst/>
          </a:prstGeom>
          <a:noFill/>
          <a:ln w="9525">
            <a:noFill/>
            <a:miter lim="800000"/>
            <a:headEnd/>
            <a:tailEnd/>
          </a:ln>
          <a:effectLst/>
        </p:spPr>
        <p:txBody>
          <a:bodyPr wrap="none">
            <a:spAutoFit/>
          </a:bodyPr>
          <a:lstStyle/>
          <a:p>
            <a:r>
              <a:rPr lang="en-US" sz="4000" dirty="0">
                <a:latin typeface="+mn-lt"/>
              </a:rPr>
              <a:t>T’</a:t>
            </a:r>
          </a:p>
        </p:txBody>
      </p:sp>
      <p:sp>
        <p:nvSpPr>
          <p:cNvPr id="15" name="TextBox 14"/>
          <p:cNvSpPr txBox="1"/>
          <p:nvPr/>
        </p:nvSpPr>
        <p:spPr>
          <a:xfrm>
            <a:off x="4707553" y="1238071"/>
            <a:ext cx="3477335" cy="461665"/>
          </a:xfrm>
          <a:prstGeom prst="rect">
            <a:avLst/>
          </a:prstGeom>
          <a:noFill/>
        </p:spPr>
        <p:txBody>
          <a:bodyPr wrap="square" rtlCol="0">
            <a:spAutoFit/>
          </a:bodyPr>
          <a:lstStyle/>
          <a:p>
            <a:r>
              <a:rPr lang="en-US" sz="2400" b="1" dirty="0"/>
              <a:t>QALYs = area under curve</a:t>
            </a:r>
          </a:p>
        </p:txBody>
      </p:sp>
      <p:cxnSp>
        <p:nvCxnSpPr>
          <p:cNvPr id="13" name="Straight Arrow Connector 12"/>
          <p:cNvCxnSpPr/>
          <p:nvPr/>
        </p:nvCxnSpPr>
        <p:spPr>
          <a:xfrm flipH="1">
            <a:off x="2590800" y="1699736"/>
            <a:ext cx="2514600" cy="15768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23865" y="2457271"/>
            <a:ext cx="3477335" cy="461665"/>
          </a:xfrm>
          <a:prstGeom prst="rect">
            <a:avLst/>
          </a:prstGeom>
          <a:noFill/>
        </p:spPr>
        <p:txBody>
          <a:bodyPr wrap="square" rtlCol="0">
            <a:spAutoFit/>
          </a:bodyPr>
          <a:lstStyle/>
          <a:p>
            <a:r>
              <a:rPr lang="el-GR" sz="2400" b="1" dirty="0"/>
              <a:t>Δ</a:t>
            </a:r>
            <a:r>
              <a:rPr lang="en-US" sz="2400" b="1" dirty="0"/>
              <a:t>QALYs gained</a:t>
            </a:r>
          </a:p>
        </p:txBody>
      </p:sp>
      <p:cxnSp>
        <p:nvCxnSpPr>
          <p:cNvPr id="17" name="Straight Arrow Connector 16"/>
          <p:cNvCxnSpPr/>
          <p:nvPr/>
        </p:nvCxnSpPr>
        <p:spPr>
          <a:xfrm flipH="1">
            <a:off x="6123865" y="2918936"/>
            <a:ext cx="397847" cy="10434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331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4" grpId="0"/>
      <p:bldP spid="15"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b="1" dirty="0"/>
              <a:t>Model computations</a:t>
            </a:r>
          </a:p>
        </p:txBody>
      </p:sp>
      <p:sp>
        <p:nvSpPr>
          <p:cNvPr id="2" name="Content Placeholder 1">
            <a:extLst>
              <a:ext uri="{FF2B5EF4-FFF2-40B4-BE49-F238E27FC236}">
                <a16:creationId xmlns:a16="http://schemas.microsoft.com/office/drawing/2014/main" id="{8A5FAF2E-1AFC-42BA-9894-9F6AEBAD46B9}"/>
              </a:ext>
            </a:extLst>
          </p:cNvPr>
          <p:cNvSpPr>
            <a:spLocks noGrp="1"/>
          </p:cNvSpPr>
          <p:nvPr>
            <p:ph idx="1"/>
          </p:nvPr>
        </p:nvSpPr>
        <p:spPr/>
        <p:txBody>
          <a:bodyPr/>
          <a:lstStyle/>
          <a:p>
            <a:r>
              <a:rPr lang="en-US" dirty="0"/>
              <a:t>Our models produce the prevalence in each health state at each time under each strategy so we can easily compute total discounted QALYs for each strategy</a:t>
            </a:r>
          </a:p>
          <a:p>
            <a:r>
              <a:rPr lang="en-US" dirty="0"/>
              <a:t>Similarly, if we know the costs of the interventions and the costs of living in each health state, we can compute total discounted costs for each strategy</a:t>
            </a:r>
          </a:p>
        </p:txBody>
      </p:sp>
    </p:spTree>
    <p:extLst>
      <p:ext uri="{BB962C8B-B14F-4D97-AF65-F5344CB8AC3E}">
        <p14:creationId xmlns:p14="http://schemas.microsoft.com/office/powerpoint/2010/main" val="3951642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200" dirty="0"/>
              <a:t>Using a dynamic transmission model for cost-effectiveness analyses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109312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638311-54A4-4718-9748-DF073B22EBCF}"/>
              </a:ext>
            </a:extLst>
          </p:cNvPr>
          <p:cNvPicPr>
            <a:picLocks noChangeAspect="1"/>
          </p:cNvPicPr>
          <p:nvPr/>
        </p:nvPicPr>
        <p:blipFill>
          <a:blip r:embed="rId2"/>
          <a:stretch>
            <a:fillRect/>
          </a:stretch>
        </p:blipFill>
        <p:spPr>
          <a:xfrm>
            <a:off x="381000" y="0"/>
            <a:ext cx="8382000" cy="6858000"/>
          </a:xfrm>
          <a:prstGeom prst="rect">
            <a:avLst/>
          </a:prstGeom>
        </p:spPr>
      </p:pic>
    </p:spTree>
    <p:extLst>
      <p:ext uri="{BB962C8B-B14F-4D97-AF65-F5344CB8AC3E}">
        <p14:creationId xmlns:p14="http://schemas.microsoft.com/office/powerpoint/2010/main" val="3118926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CCDAF4-6370-48E0-AD0A-5CD89C488631}"/>
              </a:ext>
            </a:extLst>
          </p:cNvPr>
          <p:cNvPicPr>
            <a:picLocks noChangeAspect="1"/>
          </p:cNvPicPr>
          <p:nvPr/>
        </p:nvPicPr>
        <p:blipFill>
          <a:blip r:embed="rId2"/>
          <a:stretch>
            <a:fillRect/>
          </a:stretch>
        </p:blipFill>
        <p:spPr>
          <a:xfrm>
            <a:off x="0" y="2104907"/>
            <a:ext cx="9144000" cy="2648185"/>
          </a:xfrm>
          <a:prstGeom prst="rect">
            <a:avLst/>
          </a:prstGeom>
        </p:spPr>
      </p:pic>
    </p:spTree>
    <p:extLst>
      <p:ext uri="{BB962C8B-B14F-4D97-AF65-F5344CB8AC3E}">
        <p14:creationId xmlns:p14="http://schemas.microsoft.com/office/powerpoint/2010/main" val="1435726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10017-FAC3-46DC-A18B-7779AA1CE680}"/>
              </a:ext>
            </a:extLst>
          </p:cNvPr>
          <p:cNvSpPr>
            <a:spLocks noGrp="1"/>
          </p:cNvSpPr>
          <p:nvPr>
            <p:ph type="title"/>
          </p:nvPr>
        </p:nvSpPr>
        <p:spPr/>
        <p:txBody>
          <a:bodyPr>
            <a:normAutofit/>
          </a:bodyPr>
          <a:lstStyle/>
          <a:p>
            <a:pPr>
              <a:defRPr/>
            </a:pPr>
            <a:r>
              <a:rPr lang="en-US" b="1" dirty="0"/>
              <a:t>Background on Tuberculosis</a:t>
            </a:r>
          </a:p>
        </p:txBody>
      </p:sp>
      <p:sp>
        <p:nvSpPr>
          <p:cNvPr id="4" name="Rectangle 3">
            <a:extLst>
              <a:ext uri="{FF2B5EF4-FFF2-40B4-BE49-F238E27FC236}">
                <a16:creationId xmlns:a16="http://schemas.microsoft.com/office/drawing/2014/main" id="{78E614D8-10A1-41BA-9BC2-9B00343E76D3}"/>
              </a:ext>
            </a:extLst>
          </p:cNvPr>
          <p:cNvSpPr/>
          <p:nvPr/>
        </p:nvSpPr>
        <p:spPr>
          <a:xfrm>
            <a:off x="762000" y="1447800"/>
            <a:ext cx="7467600" cy="4724400"/>
          </a:xfrm>
          <a:prstGeom prst="rect">
            <a:avLst/>
          </a:prstGeom>
          <a:no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pic>
        <p:nvPicPr>
          <p:cNvPr id="12292" name="Picture 4" descr="Mycobacterium_tuberculosis.jpg">
            <a:extLst>
              <a:ext uri="{FF2B5EF4-FFF2-40B4-BE49-F238E27FC236}">
                <a16:creationId xmlns:a16="http://schemas.microsoft.com/office/drawing/2014/main" id="{07EAFB4F-6412-4009-B70E-0D68EA1D7C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419600"/>
            <a:ext cx="16764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Box 5">
            <a:extLst>
              <a:ext uri="{FF2B5EF4-FFF2-40B4-BE49-F238E27FC236}">
                <a16:creationId xmlns:a16="http://schemas.microsoft.com/office/drawing/2014/main" id="{5E0C54F6-B653-46FB-A5B6-84C95E16674D}"/>
              </a:ext>
            </a:extLst>
          </p:cNvPr>
          <p:cNvSpPr txBox="1">
            <a:spLocks noChangeArrowheads="1"/>
          </p:cNvSpPr>
          <p:nvPr/>
        </p:nvSpPr>
        <p:spPr bwMode="auto">
          <a:xfrm>
            <a:off x="2819400" y="1524000"/>
            <a:ext cx="3352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b="1" dirty="0">
                <a:latin typeface="+mj-lt"/>
              </a:rPr>
              <a:t>Mycobacterium </a:t>
            </a:r>
            <a:r>
              <a:rPr lang="en-US" altLang="en-US" b="1" i="1" dirty="0">
                <a:latin typeface="+mj-lt"/>
              </a:rPr>
              <a:t>tuberculosis</a:t>
            </a:r>
          </a:p>
        </p:txBody>
      </p:sp>
      <p:sp>
        <p:nvSpPr>
          <p:cNvPr id="7" name="Rectangle 6">
            <a:extLst>
              <a:ext uri="{FF2B5EF4-FFF2-40B4-BE49-F238E27FC236}">
                <a16:creationId xmlns:a16="http://schemas.microsoft.com/office/drawing/2014/main" id="{26DF70D1-DCA6-442C-BD01-4EA586C13B43}"/>
              </a:ext>
            </a:extLst>
          </p:cNvPr>
          <p:cNvSpPr/>
          <p:nvPr/>
        </p:nvSpPr>
        <p:spPr>
          <a:xfrm>
            <a:off x="2895600" y="2057400"/>
            <a:ext cx="5181600" cy="3886200"/>
          </a:xfrm>
          <a:prstGeom prst="rect">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pic>
        <p:nvPicPr>
          <p:cNvPr id="12295" name="Picture 8" descr="800px-Mummy_at_British_Museum.jpg">
            <a:extLst>
              <a:ext uri="{FF2B5EF4-FFF2-40B4-BE49-F238E27FC236}">
                <a16:creationId xmlns:a16="http://schemas.microsoft.com/office/drawing/2014/main" id="{CDCADA55-BFD6-4533-8292-CD62D00FA6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86000"/>
            <a:ext cx="167798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11" descr="TB_poster.jpg">
            <a:extLst>
              <a:ext uri="{FF2B5EF4-FFF2-40B4-BE49-F238E27FC236}">
                <a16:creationId xmlns:a16="http://schemas.microsoft.com/office/drawing/2014/main" id="{B2A66A27-083E-418B-AFC0-F0160C33E2E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4267200"/>
            <a:ext cx="982663"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7" name="Picture 13" descr="Tuberculosis-x-ray-1.jpg">
            <a:extLst>
              <a:ext uri="{FF2B5EF4-FFF2-40B4-BE49-F238E27FC236}">
                <a16:creationId xmlns:a16="http://schemas.microsoft.com/office/drawing/2014/main" id="{FC0A6FCB-D895-4698-84CB-6E2A926FA0F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572000"/>
            <a:ext cx="1574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8" name="TextBox 15">
            <a:extLst>
              <a:ext uri="{FF2B5EF4-FFF2-40B4-BE49-F238E27FC236}">
                <a16:creationId xmlns:a16="http://schemas.microsoft.com/office/drawing/2014/main" id="{4EC03670-0BCB-4BE3-9A4D-0522BBF8B92E}"/>
              </a:ext>
            </a:extLst>
          </p:cNvPr>
          <p:cNvSpPr txBox="1">
            <a:spLocks noChangeArrowheads="1"/>
          </p:cNvSpPr>
          <p:nvPr/>
        </p:nvSpPr>
        <p:spPr bwMode="auto">
          <a:xfrm>
            <a:off x="2971800" y="2133600"/>
            <a:ext cx="14922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latin typeface="+mj-lt"/>
              </a:rPr>
              <a:t>Pulmonary TB</a:t>
            </a:r>
          </a:p>
        </p:txBody>
      </p:sp>
      <p:sp>
        <p:nvSpPr>
          <p:cNvPr id="17" name="Rectangle 16">
            <a:extLst>
              <a:ext uri="{FF2B5EF4-FFF2-40B4-BE49-F238E27FC236}">
                <a16:creationId xmlns:a16="http://schemas.microsoft.com/office/drawing/2014/main" id="{1A06D624-99E7-4A6E-B956-0006DA3E92D8}"/>
              </a:ext>
            </a:extLst>
          </p:cNvPr>
          <p:cNvSpPr/>
          <p:nvPr/>
        </p:nvSpPr>
        <p:spPr>
          <a:xfrm>
            <a:off x="4191000" y="2667000"/>
            <a:ext cx="1752600" cy="1828800"/>
          </a:xfrm>
          <a:prstGeom prst="rect">
            <a:avLst/>
          </a:prstGeom>
          <a:noFill/>
          <a:ln w="2222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19" name="Rectangle 18">
            <a:extLst>
              <a:ext uri="{FF2B5EF4-FFF2-40B4-BE49-F238E27FC236}">
                <a16:creationId xmlns:a16="http://schemas.microsoft.com/office/drawing/2014/main" id="{846FB722-550A-4AA4-93B0-AD3C62EFCE37}"/>
              </a:ext>
            </a:extLst>
          </p:cNvPr>
          <p:cNvSpPr/>
          <p:nvPr/>
        </p:nvSpPr>
        <p:spPr>
          <a:xfrm>
            <a:off x="6172200" y="2667000"/>
            <a:ext cx="1752600" cy="1828800"/>
          </a:xfrm>
          <a:prstGeom prst="rect">
            <a:avLst/>
          </a:prstGeom>
          <a:noFill/>
          <a:ln w="222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12301" name="TextBox 19">
            <a:extLst>
              <a:ext uri="{FF2B5EF4-FFF2-40B4-BE49-F238E27FC236}">
                <a16:creationId xmlns:a16="http://schemas.microsoft.com/office/drawing/2014/main" id="{4785EE2E-B914-4F39-B6A6-655061226CF9}"/>
              </a:ext>
            </a:extLst>
          </p:cNvPr>
          <p:cNvSpPr txBox="1">
            <a:spLocks noChangeArrowheads="1"/>
          </p:cNvSpPr>
          <p:nvPr/>
        </p:nvSpPr>
        <p:spPr bwMode="auto">
          <a:xfrm>
            <a:off x="4191000" y="2633663"/>
            <a:ext cx="18288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latin typeface="+mj-lt"/>
              </a:rPr>
              <a:t>Drug-sensitive TB</a:t>
            </a:r>
          </a:p>
        </p:txBody>
      </p:sp>
      <p:sp>
        <p:nvSpPr>
          <p:cNvPr id="12302" name="TextBox 20">
            <a:extLst>
              <a:ext uri="{FF2B5EF4-FFF2-40B4-BE49-F238E27FC236}">
                <a16:creationId xmlns:a16="http://schemas.microsoft.com/office/drawing/2014/main" id="{4C2EAD32-E089-435D-9BC7-09B74499CA44}"/>
              </a:ext>
            </a:extLst>
          </p:cNvPr>
          <p:cNvSpPr txBox="1">
            <a:spLocks noChangeArrowheads="1"/>
          </p:cNvSpPr>
          <p:nvPr/>
        </p:nvSpPr>
        <p:spPr bwMode="auto">
          <a:xfrm>
            <a:off x="6172200" y="2633663"/>
            <a:ext cx="1905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latin typeface="+mj-lt"/>
              </a:rPr>
              <a:t>Drug-resistant TB</a:t>
            </a:r>
          </a:p>
        </p:txBody>
      </p:sp>
      <p:sp>
        <p:nvSpPr>
          <p:cNvPr id="12303" name="TextBox 21">
            <a:extLst>
              <a:ext uri="{FF2B5EF4-FFF2-40B4-BE49-F238E27FC236}">
                <a16:creationId xmlns:a16="http://schemas.microsoft.com/office/drawing/2014/main" id="{E6EDA1E4-CB7E-464F-AC79-EC81A229FCFE}"/>
              </a:ext>
            </a:extLst>
          </p:cNvPr>
          <p:cNvSpPr txBox="1">
            <a:spLocks noChangeArrowheads="1"/>
          </p:cNvSpPr>
          <p:nvPr/>
        </p:nvSpPr>
        <p:spPr bwMode="auto">
          <a:xfrm>
            <a:off x="4267200" y="3074988"/>
            <a:ext cx="1828800"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en-US" altLang="en-US" sz="1400">
                <a:latin typeface="+mj-lt"/>
              </a:rPr>
              <a:t>4 cheap drugs</a:t>
            </a:r>
          </a:p>
          <a:p>
            <a:pPr eaLnBrk="1" hangingPunct="1">
              <a:lnSpc>
                <a:spcPct val="150000"/>
              </a:lnSpc>
            </a:pPr>
            <a:r>
              <a:rPr lang="en-US" altLang="en-US" sz="1400">
                <a:latin typeface="+mj-lt"/>
              </a:rPr>
              <a:t>Standard course</a:t>
            </a:r>
          </a:p>
          <a:p>
            <a:pPr eaLnBrk="1" hangingPunct="1">
              <a:lnSpc>
                <a:spcPct val="150000"/>
              </a:lnSpc>
            </a:pPr>
            <a:r>
              <a:rPr lang="en-US" altLang="en-US" sz="1400">
                <a:latin typeface="+mj-lt"/>
              </a:rPr>
              <a:t>6 months</a:t>
            </a:r>
          </a:p>
          <a:p>
            <a:pPr eaLnBrk="1" hangingPunct="1">
              <a:lnSpc>
                <a:spcPct val="150000"/>
              </a:lnSpc>
            </a:pPr>
            <a:r>
              <a:rPr lang="en-US" altLang="en-US" sz="1400">
                <a:latin typeface="+mj-lt"/>
              </a:rPr>
              <a:t>$</a:t>
            </a:r>
          </a:p>
        </p:txBody>
      </p:sp>
      <p:sp>
        <p:nvSpPr>
          <p:cNvPr id="12304" name="TextBox 22">
            <a:extLst>
              <a:ext uri="{FF2B5EF4-FFF2-40B4-BE49-F238E27FC236}">
                <a16:creationId xmlns:a16="http://schemas.microsoft.com/office/drawing/2014/main" id="{D03E72DD-A9CB-4706-A6AB-4E84543A4C85}"/>
              </a:ext>
            </a:extLst>
          </p:cNvPr>
          <p:cNvSpPr txBox="1">
            <a:spLocks noChangeArrowheads="1"/>
          </p:cNvSpPr>
          <p:nvPr/>
        </p:nvSpPr>
        <p:spPr bwMode="auto">
          <a:xfrm>
            <a:off x="6248400" y="3074988"/>
            <a:ext cx="1828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50000"/>
              </a:lnSpc>
            </a:pPr>
            <a:r>
              <a:rPr lang="en-US" altLang="en-US" sz="1400">
                <a:latin typeface="+mj-lt"/>
              </a:rPr>
              <a:t>5-6 not-cheap drugs</a:t>
            </a:r>
          </a:p>
          <a:p>
            <a:pPr eaLnBrk="1" hangingPunct="1">
              <a:lnSpc>
                <a:spcPct val="150000"/>
              </a:lnSpc>
            </a:pPr>
            <a:r>
              <a:rPr lang="en-US" altLang="en-US" sz="1400">
                <a:latin typeface="+mj-lt"/>
              </a:rPr>
              <a:t>Individualized tx</a:t>
            </a:r>
          </a:p>
          <a:p>
            <a:pPr eaLnBrk="1" hangingPunct="1">
              <a:lnSpc>
                <a:spcPct val="150000"/>
              </a:lnSpc>
            </a:pPr>
            <a:r>
              <a:rPr lang="en-US" altLang="en-US" sz="1400">
                <a:latin typeface="+mj-lt"/>
              </a:rPr>
              <a:t>2 years</a:t>
            </a:r>
          </a:p>
          <a:p>
            <a:pPr eaLnBrk="1" hangingPunct="1">
              <a:lnSpc>
                <a:spcPct val="150000"/>
              </a:lnSpc>
            </a:pPr>
            <a:r>
              <a:rPr lang="en-US" altLang="en-US" sz="1400">
                <a:latin typeface="+mj-lt"/>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5A0C586F-6941-4614-B32A-BDEA106CFF1D}"/>
              </a:ext>
            </a:extLst>
          </p:cNvPr>
          <p:cNvSpPr>
            <a:spLocks noGrp="1"/>
          </p:cNvSpPr>
          <p:nvPr>
            <p:ph type="title"/>
          </p:nvPr>
        </p:nvSpPr>
        <p:spPr/>
        <p:txBody>
          <a:bodyPr/>
          <a:lstStyle/>
          <a:p>
            <a:r>
              <a:rPr lang="en-US" altLang="en-US" b="1" dirty="0"/>
              <a:t>Multi-drug resistant TB worldwide</a:t>
            </a:r>
          </a:p>
        </p:txBody>
      </p:sp>
      <p:sp>
        <p:nvSpPr>
          <p:cNvPr id="13316" name="TextBox 4">
            <a:extLst>
              <a:ext uri="{FF2B5EF4-FFF2-40B4-BE49-F238E27FC236}">
                <a16:creationId xmlns:a16="http://schemas.microsoft.com/office/drawing/2014/main" id="{F9013CB5-A45B-423E-B052-286A3B6F049B}"/>
              </a:ext>
            </a:extLst>
          </p:cNvPr>
          <p:cNvSpPr txBox="1">
            <a:spLocks noChangeArrowheads="1"/>
          </p:cNvSpPr>
          <p:nvPr/>
        </p:nvSpPr>
        <p:spPr bwMode="auto">
          <a:xfrm>
            <a:off x="1999981" y="6019800"/>
            <a:ext cx="51440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latin typeface="+mj-lt"/>
              </a:rPr>
              <a:t>Percentage of MDR-TB among new cases. WHO 2018</a:t>
            </a:r>
          </a:p>
        </p:txBody>
      </p:sp>
      <p:pic>
        <p:nvPicPr>
          <p:cNvPr id="35842" name="Picture 2" descr="World map with percentage of new TB cases with MDR/RR-TB">
            <a:extLst>
              <a:ext uri="{FF2B5EF4-FFF2-40B4-BE49-F238E27FC236}">
                <a16:creationId xmlns:a16="http://schemas.microsoft.com/office/drawing/2014/main" id="{F838DB22-568F-4E8B-A88B-EB8C68FD3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95400"/>
            <a:ext cx="685800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0949661C-9FD7-4B91-834C-E9ED801CD07C}"/>
              </a:ext>
            </a:extLst>
          </p:cNvPr>
          <p:cNvSpPr>
            <a:spLocks noGrp="1"/>
          </p:cNvSpPr>
          <p:nvPr>
            <p:ph type="title"/>
          </p:nvPr>
        </p:nvSpPr>
        <p:spPr/>
        <p:txBody>
          <a:bodyPr/>
          <a:lstStyle/>
          <a:p>
            <a:r>
              <a:rPr lang="en-US" altLang="en-US" sz="4000" b="1" dirty="0"/>
              <a:t>TB in the former Soviet Union (FSU)</a:t>
            </a:r>
          </a:p>
        </p:txBody>
      </p:sp>
      <p:pic>
        <p:nvPicPr>
          <p:cNvPr id="14339" name="Content Placeholder 7" descr="tileshop.fcgi.jpg">
            <a:extLst>
              <a:ext uri="{FF2B5EF4-FFF2-40B4-BE49-F238E27FC236}">
                <a16:creationId xmlns:a16="http://schemas.microsoft.com/office/drawing/2014/main" id="{A9347610-33E9-4A6A-88CB-242BA2549F5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1066800" y="2743200"/>
            <a:ext cx="5918200" cy="4066940"/>
          </a:xfrm>
          <a:ln>
            <a:solidFill>
              <a:schemeClr val="tx2"/>
            </a:solidFill>
            <a:miter lim="800000"/>
            <a:headEnd/>
            <a:tailEnd/>
          </a:ln>
        </p:spPr>
      </p:pic>
      <p:sp>
        <p:nvSpPr>
          <p:cNvPr id="14340" name="TextBox 10">
            <a:extLst>
              <a:ext uri="{FF2B5EF4-FFF2-40B4-BE49-F238E27FC236}">
                <a16:creationId xmlns:a16="http://schemas.microsoft.com/office/drawing/2014/main" id="{E0401DE8-7C49-428E-AE18-CC6AF81FEE21}"/>
              </a:ext>
            </a:extLst>
          </p:cNvPr>
          <p:cNvSpPr txBox="1">
            <a:spLocks noChangeArrowheads="1"/>
          </p:cNvSpPr>
          <p:nvPr/>
        </p:nvSpPr>
        <p:spPr bwMode="auto">
          <a:xfrm>
            <a:off x="609600" y="1447800"/>
            <a:ext cx="8077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latin typeface="+mj-lt"/>
              </a:rPr>
              <a:t>After the fall of the Soviet Union, TB incidence rose sharply in the newly formed countries taking its place.</a:t>
            </a:r>
          </a:p>
          <a:p>
            <a:pPr eaLnBrk="1" hangingPunct="1"/>
            <a:r>
              <a:rPr lang="en-US" altLang="en-US" dirty="0">
                <a:latin typeface="+mj-lt"/>
              </a:rPr>
              <a:t>The proportion of MDR-TB among new and retreatment cases has also seen a stark increase.</a:t>
            </a:r>
          </a:p>
        </p:txBody>
      </p:sp>
      <p:sp>
        <p:nvSpPr>
          <p:cNvPr id="14341" name="TextBox 4">
            <a:extLst>
              <a:ext uri="{FF2B5EF4-FFF2-40B4-BE49-F238E27FC236}">
                <a16:creationId xmlns:a16="http://schemas.microsoft.com/office/drawing/2014/main" id="{48371AFB-B501-459E-8249-8105CFA95E84}"/>
              </a:ext>
            </a:extLst>
          </p:cNvPr>
          <p:cNvSpPr txBox="1">
            <a:spLocks noChangeArrowheads="1"/>
          </p:cNvSpPr>
          <p:nvPr/>
        </p:nvSpPr>
        <p:spPr bwMode="auto">
          <a:xfrm>
            <a:off x="7086600" y="6172200"/>
            <a:ext cx="175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latin typeface="+mj-lt"/>
              </a:rPr>
              <a:t>Figure from </a:t>
            </a:r>
            <a:r>
              <a:rPr lang="en-US" altLang="en-US" sz="1400" dirty="0" err="1">
                <a:latin typeface="+mj-lt"/>
              </a:rPr>
              <a:t>Stuckler</a:t>
            </a:r>
            <a:r>
              <a:rPr lang="en-US" altLang="en-US" sz="1400" dirty="0">
                <a:latin typeface="+mj-lt"/>
              </a:rPr>
              <a:t> et al. 2008</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8">
            <a:extLst>
              <a:ext uri="{FF2B5EF4-FFF2-40B4-BE49-F238E27FC236}">
                <a16:creationId xmlns:a16="http://schemas.microsoft.com/office/drawing/2014/main" id="{EC9FD626-0DA2-4A2D-A28A-633F84B0060D}"/>
              </a:ext>
            </a:extLst>
          </p:cNvPr>
          <p:cNvSpPr>
            <a:spLocks noGrp="1"/>
          </p:cNvSpPr>
          <p:nvPr>
            <p:ph type="title"/>
          </p:nvPr>
        </p:nvSpPr>
        <p:spPr/>
        <p:txBody>
          <a:bodyPr/>
          <a:lstStyle/>
          <a:p>
            <a:r>
              <a:rPr lang="en-US" altLang="en-US" b="1" dirty="0"/>
              <a:t>TB and incarcerated populations</a:t>
            </a:r>
          </a:p>
        </p:txBody>
      </p:sp>
      <p:pic>
        <p:nvPicPr>
          <p:cNvPr id="15363" name="Content Placeholder 5" descr="incarceration.fcgi (1).jpg">
            <a:extLst>
              <a:ext uri="{FF2B5EF4-FFF2-40B4-BE49-F238E27FC236}">
                <a16:creationId xmlns:a16="http://schemas.microsoft.com/office/drawing/2014/main" id="{DAC29ABA-ED0C-4813-9F7C-BB87DE637C76}"/>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rcRect/>
          <a:stretch>
            <a:fillRect/>
          </a:stretch>
        </p:blipFill>
        <p:spPr>
          <a:xfrm>
            <a:off x="3029376" y="2667000"/>
            <a:ext cx="5351037" cy="3810000"/>
          </a:xfrm>
          <a:ln>
            <a:solidFill>
              <a:schemeClr val="tx2"/>
            </a:solidFill>
            <a:miter lim="800000"/>
            <a:headEnd/>
            <a:tailEnd/>
          </a:ln>
        </p:spPr>
      </p:pic>
      <p:sp>
        <p:nvSpPr>
          <p:cNvPr id="15364" name="TextBox 9">
            <a:extLst>
              <a:ext uri="{FF2B5EF4-FFF2-40B4-BE49-F238E27FC236}">
                <a16:creationId xmlns:a16="http://schemas.microsoft.com/office/drawing/2014/main" id="{5594A403-276F-4376-B39B-75C1ABB49663}"/>
              </a:ext>
            </a:extLst>
          </p:cNvPr>
          <p:cNvSpPr txBox="1">
            <a:spLocks noChangeArrowheads="1"/>
          </p:cNvSpPr>
          <p:nvPr/>
        </p:nvSpPr>
        <p:spPr bwMode="auto">
          <a:xfrm>
            <a:off x="533400" y="1439863"/>
            <a:ext cx="7848600" cy="1108075"/>
          </a:xfrm>
          <a:prstGeom prst="rect">
            <a:avLst/>
          </a:prstGeom>
          <a:noFill/>
          <a:ln w="9525">
            <a:no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200" dirty="0">
                <a:latin typeface="+mj-lt"/>
              </a:rPr>
              <a:t>Prisons can concentrate TB, acting as an “epidemiologic pump”</a:t>
            </a:r>
          </a:p>
          <a:p>
            <a:pPr eaLnBrk="1" hangingPunct="1"/>
            <a:r>
              <a:rPr lang="en-US" altLang="en-US" sz="2200" dirty="0">
                <a:latin typeface="+mj-lt"/>
              </a:rPr>
              <a:t>In 1999-2002 there were an estimated 1.4 Million people in custody in the FSU (Walmsley 2003)</a:t>
            </a:r>
          </a:p>
        </p:txBody>
      </p:sp>
      <p:sp>
        <p:nvSpPr>
          <p:cNvPr id="15365" name="TextBox 10">
            <a:extLst>
              <a:ext uri="{FF2B5EF4-FFF2-40B4-BE49-F238E27FC236}">
                <a16:creationId xmlns:a16="http://schemas.microsoft.com/office/drawing/2014/main" id="{57776503-640B-4D1E-BFD6-1B75DF0D4C54}"/>
              </a:ext>
            </a:extLst>
          </p:cNvPr>
          <p:cNvSpPr txBox="1">
            <a:spLocks noChangeArrowheads="1"/>
          </p:cNvSpPr>
          <p:nvPr/>
        </p:nvSpPr>
        <p:spPr bwMode="auto">
          <a:xfrm>
            <a:off x="533400" y="2667000"/>
            <a:ext cx="2514600" cy="1477328"/>
          </a:xfrm>
          <a:prstGeom prst="rect">
            <a:avLst/>
          </a:prstGeom>
          <a:noFill/>
          <a:ln w="9525">
            <a:noFill/>
            <a:prstDash val="sys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latin typeface="+mj-lt"/>
              </a:rPr>
              <a:t>As TB incidence and the fraction coming from prisons increased in the 1990s so too did the fraction that was MDR</a:t>
            </a:r>
          </a:p>
        </p:txBody>
      </p:sp>
      <p:sp>
        <p:nvSpPr>
          <p:cNvPr id="15366" name="TextBox 6">
            <a:extLst>
              <a:ext uri="{FF2B5EF4-FFF2-40B4-BE49-F238E27FC236}">
                <a16:creationId xmlns:a16="http://schemas.microsoft.com/office/drawing/2014/main" id="{E754704E-A937-4A85-9C15-38D98A95E9B9}"/>
              </a:ext>
            </a:extLst>
          </p:cNvPr>
          <p:cNvSpPr txBox="1">
            <a:spLocks noChangeArrowheads="1"/>
          </p:cNvSpPr>
          <p:nvPr/>
        </p:nvSpPr>
        <p:spPr bwMode="auto">
          <a:xfrm>
            <a:off x="6019800" y="6477000"/>
            <a:ext cx="2514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latin typeface="+mj-lt"/>
              </a:rPr>
              <a:t>Figure from </a:t>
            </a:r>
            <a:r>
              <a:rPr lang="en-US" altLang="en-US" sz="1400" dirty="0" err="1">
                <a:latin typeface="+mj-lt"/>
              </a:rPr>
              <a:t>Stuckler</a:t>
            </a:r>
            <a:r>
              <a:rPr lang="en-US" altLang="en-US" sz="1400" dirty="0">
                <a:latin typeface="+mj-lt"/>
              </a:rPr>
              <a:t> et al. 2008</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592A1A66-7F77-4C42-8B8D-BC24511EB82C}"/>
              </a:ext>
            </a:extLst>
          </p:cNvPr>
          <p:cNvSpPr>
            <a:spLocks noGrp="1"/>
          </p:cNvSpPr>
          <p:nvPr>
            <p:ph type="title"/>
          </p:nvPr>
        </p:nvSpPr>
        <p:spPr/>
        <p:txBody>
          <a:bodyPr/>
          <a:lstStyle/>
          <a:p>
            <a:r>
              <a:rPr lang="en-US" altLang="en-US" b="1" dirty="0"/>
              <a:t>TB diagnosis</a:t>
            </a:r>
          </a:p>
        </p:txBody>
      </p:sp>
      <p:sp>
        <p:nvSpPr>
          <p:cNvPr id="3" name="Content Placeholder 2">
            <a:extLst>
              <a:ext uri="{FF2B5EF4-FFF2-40B4-BE49-F238E27FC236}">
                <a16:creationId xmlns:a16="http://schemas.microsoft.com/office/drawing/2014/main" id="{94C75BC8-4065-47C8-9117-03E4FD2E42C5}"/>
              </a:ext>
            </a:extLst>
          </p:cNvPr>
          <p:cNvSpPr>
            <a:spLocks noGrp="1"/>
          </p:cNvSpPr>
          <p:nvPr>
            <p:ph sz="quarter" idx="13"/>
          </p:nvPr>
        </p:nvSpPr>
        <p:spPr>
          <a:xfrm>
            <a:off x="457200" y="1219200"/>
            <a:ext cx="8229600" cy="4937125"/>
          </a:xfrm>
        </p:spPr>
        <p:txBody>
          <a:bodyPr>
            <a:normAutofit/>
          </a:bodyPr>
          <a:lstStyle/>
          <a:p>
            <a:pPr>
              <a:defRPr/>
            </a:pPr>
            <a:r>
              <a:rPr lang="en-US" dirty="0"/>
              <a:t>Symptoms</a:t>
            </a:r>
          </a:p>
          <a:p>
            <a:pPr>
              <a:defRPr/>
            </a:pPr>
            <a:r>
              <a:rPr lang="en-US" dirty="0"/>
              <a:t>Chest X-ray/Mass miniature radiography (MMR)</a:t>
            </a:r>
          </a:p>
          <a:p>
            <a:pPr>
              <a:defRPr/>
            </a:pPr>
            <a:r>
              <a:rPr lang="en-US" dirty="0"/>
              <a:t>Sputum analysis</a:t>
            </a:r>
          </a:p>
          <a:p>
            <a:pPr lvl="1">
              <a:defRPr/>
            </a:pPr>
            <a:r>
              <a:rPr lang="en-US" dirty="0"/>
              <a:t>Direct smear microscopy (</a:t>
            </a:r>
            <a:r>
              <a:rPr lang="en-US" dirty="0" err="1"/>
              <a:t>Ziehl-Neelsen</a:t>
            </a:r>
            <a:r>
              <a:rPr lang="en-US" dirty="0"/>
              <a:t> staining) </a:t>
            </a:r>
            <a:r>
              <a:rPr lang="en-US" dirty="0">
                <a:sym typeface="Wingdings" pitchFamily="2" charset="2"/>
              </a:rPr>
              <a:t> “smear-positive” vs. “smear-negative”</a:t>
            </a:r>
          </a:p>
          <a:p>
            <a:pPr lvl="1">
              <a:defRPr/>
            </a:pPr>
            <a:r>
              <a:rPr lang="en-US" dirty="0">
                <a:sym typeface="Wingdings" pitchFamily="2" charset="2"/>
              </a:rPr>
              <a:t>Polymerase chain reaction (PCR)</a:t>
            </a:r>
          </a:p>
          <a:p>
            <a:pPr lvl="2">
              <a:defRPr/>
            </a:pPr>
            <a:r>
              <a:rPr lang="en-US" dirty="0">
                <a:sym typeface="Wingdings" pitchFamily="2" charset="2"/>
              </a:rPr>
              <a:t>Newer and more expensive technology</a:t>
            </a:r>
          </a:p>
          <a:p>
            <a:pPr lvl="2">
              <a:defRPr/>
            </a:pPr>
            <a:r>
              <a:rPr lang="en-US" dirty="0">
                <a:sym typeface="Wingdings" pitchFamily="2" charset="2"/>
              </a:rPr>
              <a:t>Can be used for screening, to determine drug resistance, or both</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4F814B8D-58F9-46B4-8B19-BD8DB02C11DE}"/>
              </a:ext>
            </a:extLst>
          </p:cNvPr>
          <p:cNvSpPr>
            <a:spLocks noGrp="1"/>
          </p:cNvSpPr>
          <p:nvPr>
            <p:ph type="title"/>
          </p:nvPr>
        </p:nvSpPr>
        <p:spPr/>
        <p:txBody>
          <a:bodyPr/>
          <a:lstStyle/>
          <a:p>
            <a:r>
              <a:rPr lang="en-US" altLang="en-US" b="1" dirty="0"/>
              <a:t>Research question</a:t>
            </a:r>
          </a:p>
        </p:txBody>
      </p:sp>
      <p:sp>
        <p:nvSpPr>
          <p:cNvPr id="3" name="Content Placeholder 2">
            <a:extLst>
              <a:ext uri="{FF2B5EF4-FFF2-40B4-BE49-F238E27FC236}">
                <a16:creationId xmlns:a16="http://schemas.microsoft.com/office/drawing/2014/main" id="{E86A741F-334D-45D9-8A46-C89330475EC8}"/>
              </a:ext>
            </a:extLst>
          </p:cNvPr>
          <p:cNvSpPr>
            <a:spLocks noGrp="1"/>
          </p:cNvSpPr>
          <p:nvPr>
            <p:ph sz="quarter" idx="13"/>
          </p:nvPr>
        </p:nvSpPr>
        <p:spPr>
          <a:xfrm>
            <a:off x="457200" y="1219200"/>
            <a:ext cx="8229600" cy="4937125"/>
          </a:xfrm>
        </p:spPr>
        <p:txBody>
          <a:bodyPr>
            <a:normAutofit/>
          </a:bodyPr>
          <a:lstStyle/>
          <a:p>
            <a:pPr marL="0" indent="0">
              <a:buNone/>
              <a:defRPr/>
            </a:pPr>
            <a:r>
              <a:rPr lang="en-US" dirty="0"/>
              <a:t>What is the relative effectiveness and cost-effectiveness of alternative strategies for screening and diagnosis of active TB available to prison health administrators in facilities where a substantial proportion of inmate TB cases are MDR-TB?</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black background&#10;&#10;Description automatically generated">
            <a:extLst>
              <a:ext uri="{FF2B5EF4-FFF2-40B4-BE49-F238E27FC236}">
                <a16:creationId xmlns:a16="http://schemas.microsoft.com/office/drawing/2014/main" id="{40738F21-0B4B-4E46-9402-B0B39E71C34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003"/>
          <a:stretch/>
        </p:blipFill>
        <p:spPr>
          <a:xfrm>
            <a:off x="304800" y="1143000"/>
            <a:ext cx="8086745" cy="5246654"/>
          </a:xfrm>
          <a:prstGeom prst="rect">
            <a:avLst/>
          </a:prstGeom>
        </p:spPr>
      </p:pic>
      <p:sp>
        <p:nvSpPr>
          <p:cNvPr id="6" name="Title 5">
            <a:extLst>
              <a:ext uri="{FF2B5EF4-FFF2-40B4-BE49-F238E27FC236}">
                <a16:creationId xmlns:a16="http://schemas.microsoft.com/office/drawing/2014/main" id="{573D54BE-6CFD-44B7-9AF3-5AA12D845A50}"/>
              </a:ext>
            </a:extLst>
          </p:cNvPr>
          <p:cNvSpPr>
            <a:spLocks noGrp="1"/>
          </p:cNvSpPr>
          <p:nvPr>
            <p:ph type="title"/>
          </p:nvPr>
        </p:nvSpPr>
        <p:spPr/>
        <p:txBody>
          <a:bodyPr/>
          <a:lstStyle/>
          <a:p>
            <a:r>
              <a:rPr lang="en-US" b="1" dirty="0"/>
              <a:t>Decision Model</a:t>
            </a:r>
          </a:p>
        </p:txBody>
      </p:sp>
    </p:spTree>
    <p:extLst>
      <p:ext uri="{BB962C8B-B14F-4D97-AF65-F5344CB8AC3E}">
        <p14:creationId xmlns:p14="http://schemas.microsoft.com/office/powerpoint/2010/main" val="2929943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C0FD92-E56F-480F-BECA-FD22FEBCF95C}"/>
              </a:ext>
            </a:extLst>
          </p:cNvPr>
          <p:cNvPicPr>
            <a:picLocks noChangeAspect="1"/>
          </p:cNvPicPr>
          <p:nvPr/>
        </p:nvPicPr>
        <p:blipFill rotWithShape="1">
          <a:blip r:embed="rId2"/>
          <a:srcRect r="18184"/>
          <a:stretch/>
        </p:blipFill>
        <p:spPr>
          <a:xfrm>
            <a:off x="304800" y="304800"/>
            <a:ext cx="8367252" cy="2819400"/>
          </a:xfrm>
          <a:prstGeom prst="rect">
            <a:avLst/>
          </a:prstGeom>
        </p:spPr>
      </p:pic>
      <p:sp>
        <p:nvSpPr>
          <p:cNvPr id="2" name="TextBox 1">
            <a:extLst>
              <a:ext uri="{FF2B5EF4-FFF2-40B4-BE49-F238E27FC236}">
                <a16:creationId xmlns:a16="http://schemas.microsoft.com/office/drawing/2014/main" id="{88B4440C-1050-4526-8744-186907A44F21}"/>
              </a:ext>
            </a:extLst>
          </p:cNvPr>
          <p:cNvSpPr txBox="1"/>
          <p:nvPr/>
        </p:nvSpPr>
        <p:spPr>
          <a:xfrm>
            <a:off x="381000" y="3505200"/>
            <a:ext cx="8534400" cy="3108543"/>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mj-lt"/>
              </a:rPr>
              <a:t>Symptom screening has the lowest sensitivity</a:t>
            </a:r>
          </a:p>
          <a:p>
            <a:pPr marL="457200" indent="-457200">
              <a:buFont typeface="Arial" panose="020B0604020202020204" pitchFamily="34" charset="0"/>
              <a:buChar char="•"/>
            </a:pPr>
            <a:r>
              <a:rPr lang="en-US" sz="2800" b="1" dirty="0">
                <a:latin typeface="+mj-lt"/>
              </a:rPr>
              <a:t>MMR (x-ray) and PCR are 1 and 2 for detecting smear+ and smear- TB</a:t>
            </a:r>
          </a:p>
          <a:p>
            <a:pPr marL="457200" indent="-457200">
              <a:buFont typeface="Arial" panose="020B0604020202020204" pitchFamily="34" charset="0"/>
              <a:buChar char="•"/>
            </a:pPr>
            <a:r>
              <a:rPr lang="en-US" sz="2800" b="1" dirty="0">
                <a:latin typeface="+mj-lt"/>
              </a:rPr>
              <a:t>Specificity is high except for symptom screening</a:t>
            </a:r>
          </a:p>
          <a:p>
            <a:endParaRPr lang="en-US" sz="2800" b="1" dirty="0">
              <a:latin typeface="+mj-lt"/>
            </a:endParaRPr>
          </a:p>
          <a:p>
            <a:pPr marL="457200" indent="-457200">
              <a:buFont typeface="Arial" panose="020B0604020202020204" pitchFamily="34" charset="0"/>
              <a:buChar char="•"/>
            </a:pPr>
            <a:r>
              <a:rPr lang="en-US" sz="2800" b="1" dirty="0">
                <a:latin typeface="+mj-lt"/>
              </a:rPr>
              <a:t>How will this matter for the effectiveness of each strategy?</a:t>
            </a:r>
          </a:p>
        </p:txBody>
      </p:sp>
    </p:spTree>
    <p:extLst>
      <p:ext uri="{BB962C8B-B14F-4D97-AF65-F5344CB8AC3E}">
        <p14:creationId xmlns:p14="http://schemas.microsoft.com/office/powerpoint/2010/main" val="397059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0C1AEF-C68A-40EB-A4E9-7DDBE55C31E8}"/>
              </a:ext>
            </a:extLst>
          </p:cNvPr>
          <p:cNvPicPr>
            <a:picLocks noChangeAspect="1"/>
          </p:cNvPicPr>
          <p:nvPr/>
        </p:nvPicPr>
        <p:blipFill>
          <a:blip r:embed="rId2"/>
          <a:stretch>
            <a:fillRect/>
          </a:stretch>
        </p:blipFill>
        <p:spPr>
          <a:xfrm>
            <a:off x="228600" y="76200"/>
            <a:ext cx="8707876" cy="3124200"/>
          </a:xfrm>
          <a:prstGeom prst="rect">
            <a:avLst/>
          </a:prstGeom>
        </p:spPr>
      </p:pic>
      <p:sp>
        <p:nvSpPr>
          <p:cNvPr id="6" name="TextBox 5">
            <a:extLst>
              <a:ext uri="{FF2B5EF4-FFF2-40B4-BE49-F238E27FC236}">
                <a16:creationId xmlns:a16="http://schemas.microsoft.com/office/drawing/2014/main" id="{E1BCE446-18DE-4195-80BD-FBD63B478021}"/>
              </a:ext>
            </a:extLst>
          </p:cNvPr>
          <p:cNvSpPr txBox="1"/>
          <p:nvPr/>
        </p:nvSpPr>
        <p:spPr>
          <a:xfrm>
            <a:off x="381000" y="3200400"/>
            <a:ext cx="8534400" cy="3539430"/>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mj-lt"/>
              </a:rPr>
              <a:t>Symptom screening is cheapest</a:t>
            </a:r>
          </a:p>
          <a:p>
            <a:pPr marL="457200" indent="-457200">
              <a:buFont typeface="Arial" panose="020B0604020202020204" pitchFamily="34" charset="0"/>
              <a:buChar char="•"/>
            </a:pPr>
            <a:r>
              <a:rPr lang="en-US" sz="2800" b="1" dirty="0">
                <a:latin typeface="+mj-lt"/>
              </a:rPr>
              <a:t>PCR is the most expensive</a:t>
            </a:r>
          </a:p>
          <a:p>
            <a:pPr marL="457200" indent="-457200">
              <a:buFont typeface="Arial" panose="020B0604020202020204" pitchFamily="34" charset="0"/>
              <a:buChar char="•"/>
            </a:pPr>
            <a:r>
              <a:rPr lang="en-US" sz="2800" b="1" dirty="0">
                <a:latin typeface="+mj-lt"/>
              </a:rPr>
              <a:t>DS treatment is 1/20 the cost of MDR treatment</a:t>
            </a:r>
          </a:p>
          <a:p>
            <a:endParaRPr lang="en-US" sz="2800" b="1" dirty="0">
              <a:latin typeface="+mj-lt"/>
            </a:endParaRPr>
          </a:p>
          <a:p>
            <a:pPr marL="457200" indent="-457200">
              <a:buFont typeface="Arial" panose="020B0604020202020204" pitchFamily="34" charset="0"/>
              <a:buChar char="•"/>
            </a:pPr>
            <a:r>
              <a:rPr lang="en-US" sz="2800" b="1" dirty="0">
                <a:latin typeface="+mj-lt"/>
              </a:rPr>
              <a:t>How will more sensitive strategies’ costs depend on this? How about more specific strategies? </a:t>
            </a:r>
          </a:p>
          <a:p>
            <a:pPr marL="457200" indent="-457200">
              <a:buFont typeface="Arial" panose="020B0604020202020204" pitchFamily="34" charset="0"/>
              <a:buChar char="•"/>
            </a:pPr>
            <a:r>
              <a:rPr lang="en-US" sz="2800" b="1" dirty="0">
                <a:latin typeface="+mj-lt"/>
              </a:rPr>
              <a:t>What will happen for the costs of strategies that can differentiate MDR-TB?</a:t>
            </a:r>
          </a:p>
        </p:txBody>
      </p:sp>
    </p:spTree>
    <p:extLst>
      <p:ext uri="{BB962C8B-B14F-4D97-AF65-F5344CB8AC3E}">
        <p14:creationId xmlns:p14="http://schemas.microsoft.com/office/powerpoint/2010/main" val="100638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711252-51BA-4F7E-B06B-AC944FA400DD}"/>
              </a:ext>
            </a:extLst>
          </p:cNvPr>
          <p:cNvPicPr>
            <a:picLocks noChangeAspect="1"/>
          </p:cNvPicPr>
          <p:nvPr/>
        </p:nvPicPr>
        <p:blipFill>
          <a:blip r:embed="rId2"/>
          <a:stretch>
            <a:fillRect/>
          </a:stretch>
        </p:blipFill>
        <p:spPr>
          <a:xfrm>
            <a:off x="0" y="1520010"/>
            <a:ext cx="9144000" cy="3817979"/>
          </a:xfrm>
          <a:prstGeom prst="rect">
            <a:avLst/>
          </a:prstGeom>
        </p:spPr>
      </p:pic>
      <p:pic>
        <p:nvPicPr>
          <p:cNvPr id="4" name="Picture 3">
            <a:extLst>
              <a:ext uri="{FF2B5EF4-FFF2-40B4-BE49-F238E27FC236}">
                <a16:creationId xmlns:a16="http://schemas.microsoft.com/office/drawing/2014/main" id="{F2AC9948-AC88-473C-B27B-75BA9BA2D2E3}"/>
              </a:ext>
            </a:extLst>
          </p:cNvPr>
          <p:cNvPicPr>
            <a:picLocks noChangeAspect="1"/>
          </p:cNvPicPr>
          <p:nvPr/>
        </p:nvPicPr>
        <p:blipFill>
          <a:blip r:embed="rId3"/>
          <a:stretch>
            <a:fillRect/>
          </a:stretch>
        </p:blipFill>
        <p:spPr>
          <a:xfrm>
            <a:off x="4445545" y="152400"/>
            <a:ext cx="4686300" cy="1459207"/>
          </a:xfrm>
          <a:prstGeom prst="rect">
            <a:avLst/>
          </a:prstGeom>
        </p:spPr>
      </p:pic>
    </p:spTree>
    <p:extLst>
      <p:ext uri="{BB962C8B-B14F-4D97-AF65-F5344CB8AC3E}">
        <p14:creationId xmlns:p14="http://schemas.microsoft.com/office/powerpoint/2010/main" val="30134017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E45785DA-B797-4D5D-927C-A62B1D6211B9}"/>
              </a:ext>
            </a:extLst>
          </p:cNvPr>
          <p:cNvSpPr>
            <a:spLocks noGrp="1"/>
          </p:cNvSpPr>
          <p:nvPr>
            <p:ph type="title"/>
          </p:nvPr>
        </p:nvSpPr>
        <p:spPr/>
        <p:txBody>
          <a:bodyPr/>
          <a:lstStyle/>
          <a:p>
            <a:r>
              <a:rPr lang="en-US" altLang="en-US" sz="4000" b="1" dirty="0"/>
              <a:t>Modeling framework and overview</a:t>
            </a:r>
          </a:p>
        </p:txBody>
      </p:sp>
      <p:sp>
        <p:nvSpPr>
          <p:cNvPr id="3" name="Content Placeholder 2">
            <a:extLst>
              <a:ext uri="{FF2B5EF4-FFF2-40B4-BE49-F238E27FC236}">
                <a16:creationId xmlns:a16="http://schemas.microsoft.com/office/drawing/2014/main" id="{0C3972CB-AD0C-41EA-87E4-A7D642EDFE6E}"/>
              </a:ext>
            </a:extLst>
          </p:cNvPr>
          <p:cNvSpPr>
            <a:spLocks noGrp="1"/>
          </p:cNvSpPr>
          <p:nvPr>
            <p:ph sz="quarter" idx="13"/>
          </p:nvPr>
        </p:nvSpPr>
        <p:spPr>
          <a:xfrm>
            <a:off x="457200" y="1219200"/>
            <a:ext cx="8229600" cy="4937125"/>
          </a:xfrm>
        </p:spPr>
        <p:txBody>
          <a:bodyPr>
            <a:normAutofit fontScale="92500" lnSpcReduction="10000"/>
          </a:bodyPr>
          <a:lstStyle/>
          <a:p>
            <a:pPr>
              <a:defRPr/>
            </a:pPr>
            <a:r>
              <a:rPr lang="en-US" dirty="0"/>
              <a:t>A prison in the FSU (3 specific countries used in paper)</a:t>
            </a:r>
          </a:p>
          <a:p>
            <a:pPr>
              <a:defRPr/>
            </a:pPr>
            <a:r>
              <a:rPr lang="en-US" dirty="0"/>
              <a:t>Stable prison population of 1,000 with density-dependent homogenous mixing.</a:t>
            </a:r>
          </a:p>
          <a:p>
            <a:pPr>
              <a:defRPr/>
            </a:pPr>
            <a:r>
              <a:rPr lang="en-US" dirty="0"/>
              <a:t>1/3 of population leaves every year with equal probability from all health states; replaced by the same # of new inmates</a:t>
            </a:r>
          </a:p>
          <a:p>
            <a:pPr>
              <a:defRPr/>
            </a:pPr>
            <a:r>
              <a:rPr lang="en-US" dirty="0"/>
              <a:t>Those entering the prison each year reflect the epidemiology of general population in FSU and sensitivity of initial MMR screen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03FD9265-9619-4D11-8094-9A2A1DD393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1808" y="82296"/>
            <a:ext cx="6120384" cy="6693408"/>
          </a:xfrm>
          <a:prstGeom prst="rect">
            <a:avLst/>
          </a:prstGeom>
        </p:spPr>
      </p:pic>
      <p:sp>
        <p:nvSpPr>
          <p:cNvPr id="2" name="Rectangle 1">
            <a:extLst>
              <a:ext uri="{FF2B5EF4-FFF2-40B4-BE49-F238E27FC236}">
                <a16:creationId xmlns:a16="http://schemas.microsoft.com/office/drawing/2014/main" id="{EE319224-8962-4159-8CDC-F61A4657B70B}"/>
              </a:ext>
            </a:extLst>
          </p:cNvPr>
          <p:cNvSpPr/>
          <p:nvPr/>
        </p:nvSpPr>
        <p:spPr>
          <a:xfrm>
            <a:off x="4114800" y="533400"/>
            <a:ext cx="838200" cy="838200"/>
          </a:xfrm>
          <a:prstGeom prst="rect">
            <a:avLst/>
          </a:prstGeom>
          <a:noFill/>
          <a:ln w="5715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2FBC84F3-3002-4BD1-A384-2C7C2E7C2926}"/>
              </a:ext>
            </a:extLst>
          </p:cNvPr>
          <p:cNvSpPr/>
          <p:nvPr/>
        </p:nvSpPr>
        <p:spPr>
          <a:xfrm>
            <a:off x="2667000" y="5946854"/>
            <a:ext cx="838200" cy="838200"/>
          </a:xfrm>
          <a:prstGeom prst="rect">
            <a:avLst/>
          </a:prstGeom>
          <a:noFill/>
          <a:ln w="5715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3CC6035-A0B6-4DEF-8BF7-B4B9507AD1E4}"/>
              </a:ext>
            </a:extLst>
          </p:cNvPr>
          <p:cNvSpPr/>
          <p:nvPr/>
        </p:nvSpPr>
        <p:spPr>
          <a:xfrm>
            <a:off x="5410200" y="5943600"/>
            <a:ext cx="838200" cy="838200"/>
          </a:xfrm>
          <a:prstGeom prst="rect">
            <a:avLst/>
          </a:prstGeom>
          <a:noFill/>
          <a:ln w="5715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09517D7-5343-416D-8379-0FCB4930A03D}"/>
              </a:ext>
            </a:extLst>
          </p:cNvPr>
          <p:cNvSpPr/>
          <p:nvPr/>
        </p:nvSpPr>
        <p:spPr>
          <a:xfrm>
            <a:off x="2590800" y="1752600"/>
            <a:ext cx="3886200" cy="838200"/>
          </a:xfrm>
          <a:prstGeom prst="rect">
            <a:avLst/>
          </a:prstGeom>
          <a:noFill/>
          <a:ln w="5715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44EA446-0F8E-4FF3-8CD6-B6FFC64B569A}"/>
              </a:ext>
            </a:extLst>
          </p:cNvPr>
          <p:cNvSpPr txBox="1"/>
          <p:nvPr/>
        </p:nvSpPr>
        <p:spPr>
          <a:xfrm>
            <a:off x="7162800" y="533400"/>
            <a:ext cx="1905000" cy="830997"/>
          </a:xfrm>
          <a:prstGeom prst="rect">
            <a:avLst/>
          </a:prstGeom>
          <a:noFill/>
        </p:spPr>
        <p:txBody>
          <a:bodyPr wrap="square" rtlCol="0">
            <a:spAutoFit/>
          </a:bodyPr>
          <a:lstStyle/>
          <a:p>
            <a:r>
              <a:rPr lang="en-US" sz="2400" b="1" dirty="0">
                <a:latin typeface="+mj-lt"/>
              </a:rPr>
              <a:t>Complicated SEIR model</a:t>
            </a:r>
          </a:p>
        </p:txBody>
      </p:sp>
    </p:spTree>
    <p:extLst>
      <p:ext uri="{BB962C8B-B14F-4D97-AF65-F5344CB8AC3E}">
        <p14:creationId xmlns:p14="http://schemas.microsoft.com/office/powerpoint/2010/main" val="97903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7" grpId="0" animBg="1"/>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03FD9265-9619-4D11-8094-9A2A1DD393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1808" y="82296"/>
            <a:ext cx="6120384" cy="6693408"/>
          </a:xfrm>
          <a:prstGeom prst="rect">
            <a:avLst/>
          </a:prstGeom>
        </p:spPr>
      </p:pic>
      <p:sp>
        <p:nvSpPr>
          <p:cNvPr id="3" name="Snip Same Side Corner Rectangle 110">
            <a:extLst>
              <a:ext uri="{FF2B5EF4-FFF2-40B4-BE49-F238E27FC236}">
                <a16:creationId xmlns:a16="http://schemas.microsoft.com/office/drawing/2014/main" id="{722ECAB5-BFE2-496E-86E2-649284376112}"/>
              </a:ext>
            </a:extLst>
          </p:cNvPr>
          <p:cNvSpPr/>
          <p:nvPr/>
        </p:nvSpPr>
        <p:spPr>
          <a:xfrm rot="16200000">
            <a:off x="2860548" y="2244852"/>
            <a:ext cx="6166104" cy="2895600"/>
          </a:xfrm>
          <a:prstGeom prst="snip2SameRect">
            <a:avLst>
              <a:gd name="adj1" fmla="val 32785"/>
              <a:gd name="adj2" fmla="val 0"/>
            </a:avLst>
          </a:prstGeom>
          <a:solidFill>
            <a:srgbClr val="FF0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4" name="Snip Same Side Corner Rectangle 109">
            <a:extLst>
              <a:ext uri="{FF2B5EF4-FFF2-40B4-BE49-F238E27FC236}">
                <a16:creationId xmlns:a16="http://schemas.microsoft.com/office/drawing/2014/main" id="{72998EED-1A6E-4FA9-8B94-AE1F1E9668EC}"/>
              </a:ext>
            </a:extLst>
          </p:cNvPr>
          <p:cNvSpPr/>
          <p:nvPr/>
        </p:nvSpPr>
        <p:spPr>
          <a:xfrm rot="5400000">
            <a:off x="-35053" y="2244852"/>
            <a:ext cx="6166105" cy="2895600"/>
          </a:xfrm>
          <a:prstGeom prst="snip2SameRect">
            <a:avLst>
              <a:gd name="adj1" fmla="val 32785"/>
              <a:gd name="adj2" fmla="val 0"/>
            </a:avLst>
          </a:prstGeom>
          <a:solidFill>
            <a:srgbClr val="00B05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6" name="Line Callout 1 (Accent Bar) 111">
            <a:extLst>
              <a:ext uri="{FF2B5EF4-FFF2-40B4-BE49-F238E27FC236}">
                <a16:creationId xmlns:a16="http://schemas.microsoft.com/office/drawing/2014/main" id="{39BF4951-DCCD-42C6-8D89-FAAB0370ED29}"/>
              </a:ext>
            </a:extLst>
          </p:cNvPr>
          <p:cNvSpPr/>
          <p:nvPr/>
        </p:nvSpPr>
        <p:spPr>
          <a:xfrm rot="10800000">
            <a:off x="457200" y="2743200"/>
            <a:ext cx="762000" cy="533400"/>
          </a:xfrm>
          <a:prstGeom prst="accentCallout1">
            <a:avLst>
              <a:gd name="adj1" fmla="val 18750"/>
              <a:gd name="adj2" fmla="val -8333"/>
              <a:gd name="adj3" fmla="val -18535"/>
              <a:gd name="adj4" fmla="val -50747"/>
            </a:avLst>
          </a:prstGeom>
          <a:solidFill>
            <a:srgbClr val="00B050">
              <a:alpha val="37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mj-lt"/>
            </a:endParaRPr>
          </a:p>
        </p:txBody>
      </p:sp>
      <p:sp>
        <p:nvSpPr>
          <p:cNvPr id="7" name="TextBox 112">
            <a:extLst>
              <a:ext uri="{FF2B5EF4-FFF2-40B4-BE49-F238E27FC236}">
                <a16:creationId xmlns:a16="http://schemas.microsoft.com/office/drawing/2014/main" id="{92D90EC9-51FA-4599-A27B-EA27C8475C15}"/>
              </a:ext>
            </a:extLst>
          </p:cNvPr>
          <p:cNvSpPr txBox="1">
            <a:spLocks noChangeArrowheads="1"/>
          </p:cNvSpPr>
          <p:nvPr/>
        </p:nvSpPr>
        <p:spPr bwMode="auto">
          <a:xfrm>
            <a:off x="457200" y="2819400"/>
            <a:ext cx="914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latin typeface="+mj-lt"/>
              </a:rPr>
              <a:t>DS-TB</a:t>
            </a:r>
          </a:p>
        </p:txBody>
      </p:sp>
      <p:sp>
        <p:nvSpPr>
          <p:cNvPr id="8" name="Line Callout 1 (Accent Bar) 113">
            <a:extLst>
              <a:ext uri="{FF2B5EF4-FFF2-40B4-BE49-F238E27FC236}">
                <a16:creationId xmlns:a16="http://schemas.microsoft.com/office/drawing/2014/main" id="{ACCBFE6F-92D7-4EA2-BA5D-BA25AFFC7F59}"/>
              </a:ext>
            </a:extLst>
          </p:cNvPr>
          <p:cNvSpPr/>
          <p:nvPr/>
        </p:nvSpPr>
        <p:spPr>
          <a:xfrm>
            <a:off x="7772400" y="2743200"/>
            <a:ext cx="914400" cy="612775"/>
          </a:xfrm>
          <a:prstGeom prst="accentCallout1">
            <a:avLst>
              <a:gd name="adj1" fmla="val 80510"/>
              <a:gd name="adj2" fmla="val -6609"/>
              <a:gd name="adj3" fmla="val 148527"/>
              <a:gd name="adj4" fmla="val -40057"/>
            </a:avLst>
          </a:prstGeom>
          <a:solidFill>
            <a:srgbClr val="FF0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9" name="TextBox 114">
            <a:extLst>
              <a:ext uri="{FF2B5EF4-FFF2-40B4-BE49-F238E27FC236}">
                <a16:creationId xmlns:a16="http://schemas.microsoft.com/office/drawing/2014/main" id="{A54E0557-62A5-47C1-A3F9-398A65612701}"/>
              </a:ext>
            </a:extLst>
          </p:cNvPr>
          <p:cNvSpPr txBox="1">
            <a:spLocks noChangeArrowheads="1"/>
          </p:cNvSpPr>
          <p:nvPr/>
        </p:nvSpPr>
        <p:spPr bwMode="auto">
          <a:xfrm>
            <a:off x="7772400" y="2819400"/>
            <a:ext cx="914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latin typeface="+mj-lt"/>
              </a:rPr>
              <a:t>MDR-TB</a:t>
            </a:r>
          </a:p>
        </p:txBody>
      </p:sp>
    </p:spTree>
    <p:extLst>
      <p:ext uri="{BB962C8B-B14F-4D97-AF65-F5344CB8AC3E}">
        <p14:creationId xmlns:p14="http://schemas.microsoft.com/office/powerpoint/2010/main" val="17187015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03FD9265-9619-4D11-8094-9A2A1DD393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1808" y="82296"/>
            <a:ext cx="6120384" cy="6693408"/>
          </a:xfrm>
          <a:prstGeom prst="rect">
            <a:avLst/>
          </a:prstGeom>
        </p:spPr>
      </p:pic>
      <p:sp>
        <p:nvSpPr>
          <p:cNvPr id="3" name="Snip Same Side Corner Rectangle 110">
            <a:extLst>
              <a:ext uri="{FF2B5EF4-FFF2-40B4-BE49-F238E27FC236}">
                <a16:creationId xmlns:a16="http://schemas.microsoft.com/office/drawing/2014/main" id="{722ECAB5-BFE2-496E-86E2-649284376112}"/>
              </a:ext>
            </a:extLst>
          </p:cNvPr>
          <p:cNvSpPr/>
          <p:nvPr/>
        </p:nvSpPr>
        <p:spPr>
          <a:xfrm rot="16200000">
            <a:off x="2860548" y="2244852"/>
            <a:ext cx="6166104" cy="2895600"/>
          </a:xfrm>
          <a:prstGeom prst="snip2SameRect">
            <a:avLst>
              <a:gd name="adj1" fmla="val 32785"/>
              <a:gd name="adj2" fmla="val 0"/>
            </a:avLst>
          </a:prstGeom>
          <a:solidFill>
            <a:srgbClr val="FF0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4" name="Snip Same Side Corner Rectangle 109">
            <a:extLst>
              <a:ext uri="{FF2B5EF4-FFF2-40B4-BE49-F238E27FC236}">
                <a16:creationId xmlns:a16="http://schemas.microsoft.com/office/drawing/2014/main" id="{72998EED-1A6E-4FA9-8B94-AE1F1E9668EC}"/>
              </a:ext>
            </a:extLst>
          </p:cNvPr>
          <p:cNvSpPr/>
          <p:nvPr/>
        </p:nvSpPr>
        <p:spPr>
          <a:xfrm rot="5400000">
            <a:off x="-35053" y="2244852"/>
            <a:ext cx="6166105" cy="2895600"/>
          </a:xfrm>
          <a:prstGeom prst="snip2SameRect">
            <a:avLst>
              <a:gd name="adj1" fmla="val 32785"/>
              <a:gd name="adj2" fmla="val 0"/>
            </a:avLst>
          </a:prstGeom>
          <a:solidFill>
            <a:srgbClr val="00B05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10" name="Isosceles Triangle 9">
            <a:extLst>
              <a:ext uri="{FF2B5EF4-FFF2-40B4-BE49-F238E27FC236}">
                <a16:creationId xmlns:a16="http://schemas.microsoft.com/office/drawing/2014/main" id="{CD76BE10-238B-4D81-8056-0D95864C0F1B}"/>
              </a:ext>
            </a:extLst>
          </p:cNvPr>
          <p:cNvSpPr/>
          <p:nvPr/>
        </p:nvSpPr>
        <p:spPr>
          <a:xfrm>
            <a:off x="3581400" y="5791200"/>
            <a:ext cx="1828800" cy="990600"/>
          </a:xfrm>
          <a:prstGeom prst="triangle">
            <a:avLst/>
          </a:prstGeom>
          <a:solidFill>
            <a:srgbClr val="FFFF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a:extLst>
              <a:ext uri="{FF2B5EF4-FFF2-40B4-BE49-F238E27FC236}">
                <a16:creationId xmlns:a16="http://schemas.microsoft.com/office/drawing/2014/main" id="{03605FC1-6959-43F2-89D7-0798AF1C5E6B}"/>
              </a:ext>
            </a:extLst>
          </p:cNvPr>
          <p:cNvSpPr/>
          <p:nvPr/>
        </p:nvSpPr>
        <p:spPr>
          <a:xfrm>
            <a:off x="1600200" y="2743200"/>
            <a:ext cx="5791200" cy="2895600"/>
          </a:xfrm>
          <a:prstGeom prst="rect">
            <a:avLst/>
          </a:prstGeom>
          <a:solidFill>
            <a:srgbClr val="FFFF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Line Callout 1 (Accent Bar) 117">
            <a:extLst>
              <a:ext uri="{FF2B5EF4-FFF2-40B4-BE49-F238E27FC236}">
                <a16:creationId xmlns:a16="http://schemas.microsoft.com/office/drawing/2014/main" id="{E9D0962C-FC98-4FC5-81ED-03D66563BED7}"/>
              </a:ext>
            </a:extLst>
          </p:cNvPr>
          <p:cNvSpPr/>
          <p:nvPr/>
        </p:nvSpPr>
        <p:spPr>
          <a:xfrm>
            <a:off x="7696200" y="3886200"/>
            <a:ext cx="990600" cy="685800"/>
          </a:xfrm>
          <a:prstGeom prst="accentCallout1">
            <a:avLst>
              <a:gd name="adj1" fmla="val 57174"/>
              <a:gd name="adj2" fmla="val -8333"/>
              <a:gd name="adj3" fmla="val 153880"/>
              <a:gd name="adj4" fmla="val -28206"/>
            </a:avLst>
          </a:prstGeom>
          <a:solidFill>
            <a:srgbClr val="FFFF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TextBox 118">
            <a:extLst>
              <a:ext uri="{FF2B5EF4-FFF2-40B4-BE49-F238E27FC236}">
                <a16:creationId xmlns:a16="http://schemas.microsoft.com/office/drawing/2014/main" id="{7A41EACA-844E-4979-B11D-BEA20DB873F8}"/>
              </a:ext>
            </a:extLst>
          </p:cNvPr>
          <p:cNvSpPr txBox="1">
            <a:spLocks noChangeArrowheads="1"/>
          </p:cNvSpPr>
          <p:nvPr/>
        </p:nvSpPr>
        <p:spPr bwMode="auto">
          <a:xfrm>
            <a:off x="7696200" y="3886200"/>
            <a:ext cx="1066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latin typeface="+mj-lt"/>
              </a:rPr>
              <a:t>Active disease</a:t>
            </a:r>
          </a:p>
        </p:txBody>
      </p:sp>
    </p:spTree>
    <p:extLst>
      <p:ext uri="{BB962C8B-B14F-4D97-AF65-F5344CB8AC3E}">
        <p14:creationId xmlns:p14="http://schemas.microsoft.com/office/powerpoint/2010/main" val="17738842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03FD9265-9619-4D11-8094-9A2A1DD393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1808" y="82296"/>
            <a:ext cx="6120384" cy="6693408"/>
          </a:xfrm>
          <a:prstGeom prst="rect">
            <a:avLst/>
          </a:prstGeom>
        </p:spPr>
      </p:pic>
      <p:sp>
        <p:nvSpPr>
          <p:cNvPr id="3" name="Snip Same Side Corner Rectangle 110">
            <a:extLst>
              <a:ext uri="{FF2B5EF4-FFF2-40B4-BE49-F238E27FC236}">
                <a16:creationId xmlns:a16="http://schemas.microsoft.com/office/drawing/2014/main" id="{DC6168F2-C768-4C30-9368-BA40D1EABBA5}"/>
              </a:ext>
            </a:extLst>
          </p:cNvPr>
          <p:cNvSpPr/>
          <p:nvPr/>
        </p:nvSpPr>
        <p:spPr>
          <a:xfrm rot="16200000">
            <a:off x="2860548" y="2244852"/>
            <a:ext cx="6166104" cy="2895600"/>
          </a:xfrm>
          <a:prstGeom prst="snip2SameRect">
            <a:avLst>
              <a:gd name="adj1" fmla="val 32785"/>
              <a:gd name="adj2" fmla="val 0"/>
            </a:avLst>
          </a:prstGeom>
          <a:solidFill>
            <a:srgbClr val="FF0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4" name="Snip Same Side Corner Rectangle 109">
            <a:extLst>
              <a:ext uri="{FF2B5EF4-FFF2-40B4-BE49-F238E27FC236}">
                <a16:creationId xmlns:a16="http://schemas.microsoft.com/office/drawing/2014/main" id="{B16176D9-D6F7-457A-B738-49F8FAE7E69C}"/>
              </a:ext>
            </a:extLst>
          </p:cNvPr>
          <p:cNvSpPr/>
          <p:nvPr/>
        </p:nvSpPr>
        <p:spPr>
          <a:xfrm rot="5400000">
            <a:off x="-35053" y="2244852"/>
            <a:ext cx="6166105" cy="2895600"/>
          </a:xfrm>
          <a:prstGeom prst="snip2SameRect">
            <a:avLst>
              <a:gd name="adj1" fmla="val 32785"/>
              <a:gd name="adj2" fmla="val 0"/>
            </a:avLst>
          </a:prstGeom>
          <a:solidFill>
            <a:srgbClr val="00B05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6" name="Isosceles Triangle 5">
            <a:extLst>
              <a:ext uri="{FF2B5EF4-FFF2-40B4-BE49-F238E27FC236}">
                <a16:creationId xmlns:a16="http://schemas.microsoft.com/office/drawing/2014/main" id="{611E4E4E-4A38-4D2A-BC54-F30B356C81A8}"/>
              </a:ext>
            </a:extLst>
          </p:cNvPr>
          <p:cNvSpPr/>
          <p:nvPr/>
        </p:nvSpPr>
        <p:spPr>
          <a:xfrm>
            <a:off x="3581400" y="5791200"/>
            <a:ext cx="1828800" cy="990600"/>
          </a:xfrm>
          <a:prstGeom prst="triangle">
            <a:avLst/>
          </a:prstGeom>
          <a:solidFill>
            <a:srgbClr val="FFFF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a:extLst>
              <a:ext uri="{FF2B5EF4-FFF2-40B4-BE49-F238E27FC236}">
                <a16:creationId xmlns:a16="http://schemas.microsoft.com/office/drawing/2014/main" id="{0A325EBA-529D-4B95-AD27-7D46C86555D8}"/>
              </a:ext>
            </a:extLst>
          </p:cNvPr>
          <p:cNvSpPr/>
          <p:nvPr/>
        </p:nvSpPr>
        <p:spPr>
          <a:xfrm>
            <a:off x="1600200" y="2743200"/>
            <a:ext cx="5791200" cy="2895600"/>
          </a:xfrm>
          <a:prstGeom prst="rect">
            <a:avLst/>
          </a:prstGeom>
          <a:solidFill>
            <a:srgbClr val="FFFF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a:extLst>
              <a:ext uri="{FF2B5EF4-FFF2-40B4-BE49-F238E27FC236}">
                <a16:creationId xmlns:a16="http://schemas.microsoft.com/office/drawing/2014/main" id="{C4B17243-CA44-473D-8AF5-5DE529891AE0}"/>
              </a:ext>
            </a:extLst>
          </p:cNvPr>
          <p:cNvSpPr/>
          <p:nvPr/>
        </p:nvSpPr>
        <p:spPr>
          <a:xfrm>
            <a:off x="5943600" y="2895600"/>
            <a:ext cx="1066800" cy="251460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a:extLst>
              <a:ext uri="{FF2B5EF4-FFF2-40B4-BE49-F238E27FC236}">
                <a16:creationId xmlns:a16="http://schemas.microsoft.com/office/drawing/2014/main" id="{13D57823-D0F1-4557-AF73-409B46FF00A6}"/>
              </a:ext>
            </a:extLst>
          </p:cNvPr>
          <p:cNvSpPr/>
          <p:nvPr/>
        </p:nvSpPr>
        <p:spPr>
          <a:xfrm>
            <a:off x="3306752" y="4536949"/>
            <a:ext cx="914400" cy="99060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Line Callout 1 (Accent Bar) 120">
            <a:extLst>
              <a:ext uri="{FF2B5EF4-FFF2-40B4-BE49-F238E27FC236}">
                <a16:creationId xmlns:a16="http://schemas.microsoft.com/office/drawing/2014/main" id="{0F28D183-F76E-4201-99C4-233BEE3DE29A}"/>
              </a:ext>
            </a:extLst>
          </p:cNvPr>
          <p:cNvSpPr/>
          <p:nvPr/>
        </p:nvSpPr>
        <p:spPr>
          <a:xfrm>
            <a:off x="7772400" y="1752600"/>
            <a:ext cx="990600" cy="609600"/>
          </a:xfrm>
          <a:prstGeom prst="accentCallout1">
            <a:avLst>
              <a:gd name="adj1" fmla="val 52371"/>
              <a:gd name="adj2" fmla="val -11516"/>
              <a:gd name="adj3" fmla="val 214409"/>
              <a:gd name="adj4" fmla="val -69422"/>
            </a:avLst>
          </a:prstGeom>
          <a:solidFill>
            <a:schemeClr val="accent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Smear-positive</a:t>
            </a:r>
          </a:p>
        </p:txBody>
      </p:sp>
      <p:cxnSp>
        <p:nvCxnSpPr>
          <p:cNvPr id="13" name="Straight Connector 12">
            <a:extLst>
              <a:ext uri="{FF2B5EF4-FFF2-40B4-BE49-F238E27FC236}">
                <a16:creationId xmlns:a16="http://schemas.microsoft.com/office/drawing/2014/main" id="{9A97E191-D428-4F59-A7C8-FC8EE4EC6A9F}"/>
              </a:ext>
            </a:extLst>
          </p:cNvPr>
          <p:cNvCxnSpPr/>
          <p:nvPr/>
        </p:nvCxnSpPr>
        <p:spPr>
          <a:xfrm rot="10800000" flipV="1">
            <a:off x="4343400" y="2057400"/>
            <a:ext cx="3276600" cy="1066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9BB8717-1106-48FE-9A88-52D1166A5927}"/>
              </a:ext>
            </a:extLst>
          </p:cNvPr>
          <p:cNvSpPr/>
          <p:nvPr/>
        </p:nvSpPr>
        <p:spPr>
          <a:xfrm>
            <a:off x="3306752" y="2787398"/>
            <a:ext cx="914400" cy="99060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a16="http://schemas.microsoft.com/office/drawing/2014/main" id="{87FB7F86-B0AC-4608-B853-BD9298B8CC7D}"/>
              </a:ext>
            </a:extLst>
          </p:cNvPr>
          <p:cNvSpPr/>
          <p:nvPr/>
        </p:nvSpPr>
        <p:spPr>
          <a:xfrm>
            <a:off x="3940174" y="3647296"/>
            <a:ext cx="914400" cy="99060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357728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03FD9265-9619-4D11-8094-9A2A1DD393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1808" y="82296"/>
            <a:ext cx="6120384" cy="6693408"/>
          </a:xfrm>
          <a:prstGeom prst="rect">
            <a:avLst/>
          </a:prstGeom>
        </p:spPr>
      </p:pic>
      <p:sp>
        <p:nvSpPr>
          <p:cNvPr id="3" name="Snip Same Side Corner Rectangle 110">
            <a:extLst>
              <a:ext uri="{FF2B5EF4-FFF2-40B4-BE49-F238E27FC236}">
                <a16:creationId xmlns:a16="http://schemas.microsoft.com/office/drawing/2014/main" id="{DC6168F2-C768-4C30-9368-BA40D1EABBA5}"/>
              </a:ext>
            </a:extLst>
          </p:cNvPr>
          <p:cNvSpPr/>
          <p:nvPr/>
        </p:nvSpPr>
        <p:spPr>
          <a:xfrm rot="16200000">
            <a:off x="2860548" y="2244852"/>
            <a:ext cx="6166104" cy="2895600"/>
          </a:xfrm>
          <a:prstGeom prst="snip2SameRect">
            <a:avLst>
              <a:gd name="adj1" fmla="val 32785"/>
              <a:gd name="adj2" fmla="val 0"/>
            </a:avLst>
          </a:prstGeom>
          <a:solidFill>
            <a:srgbClr val="FF0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4" name="Snip Same Side Corner Rectangle 109">
            <a:extLst>
              <a:ext uri="{FF2B5EF4-FFF2-40B4-BE49-F238E27FC236}">
                <a16:creationId xmlns:a16="http://schemas.microsoft.com/office/drawing/2014/main" id="{B16176D9-D6F7-457A-B738-49F8FAE7E69C}"/>
              </a:ext>
            </a:extLst>
          </p:cNvPr>
          <p:cNvSpPr/>
          <p:nvPr/>
        </p:nvSpPr>
        <p:spPr>
          <a:xfrm rot="5400000">
            <a:off x="-35053" y="2244852"/>
            <a:ext cx="6166105" cy="2895600"/>
          </a:xfrm>
          <a:prstGeom prst="snip2SameRect">
            <a:avLst>
              <a:gd name="adj1" fmla="val 32785"/>
              <a:gd name="adj2" fmla="val 0"/>
            </a:avLst>
          </a:prstGeom>
          <a:solidFill>
            <a:srgbClr val="00B05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6" name="Isosceles Triangle 5">
            <a:extLst>
              <a:ext uri="{FF2B5EF4-FFF2-40B4-BE49-F238E27FC236}">
                <a16:creationId xmlns:a16="http://schemas.microsoft.com/office/drawing/2014/main" id="{611E4E4E-4A38-4D2A-BC54-F30B356C81A8}"/>
              </a:ext>
            </a:extLst>
          </p:cNvPr>
          <p:cNvSpPr/>
          <p:nvPr/>
        </p:nvSpPr>
        <p:spPr>
          <a:xfrm>
            <a:off x="3581400" y="5791200"/>
            <a:ext cx="1828800" cy="990600"/>
          </a:xfrm>
          <a:prstGeom prst="triangle">
            <a:avLst/>
          </a:prstGeom>
          <a:solidFill>
            <a:srgbClr val="FFFF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a:extLst>
              <a:ext uri="{FF2B5EF4-FFF2-40B4-BE49-F238E27FC236}">
                <a16:creationId xmlns:a16="http://schemas.microsoft.com/office/drawing/2014/main" id="{0A325EBA-529D-4B95-AD27-7D46C86555D8}"/>
              </a:ext>
            </a:extLst>
          </p:cNvPr>
          <p:cNvSpPr/>
          <p:nvPr/>
        </p:nvSpPr>
        <p:spPr>
          <a:xfrm>
            <a:off x="1600200" y="2743200"/>
            <a:ext cx="5791200" cy="2895600"/>
          </a:xfrm>
          <a:prstGeom prst="rect">
            <a:avLst/>
          </a:prstGeom>
          <a:solidFill>
            <a:srgbClr val="FFFF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ounded Rectangle 117">
            <a:extLst>
              <a:ext uri="{FF2B5EF4-FFF2-40B4-BE49-F238E27FC236}">
                <a16:creationId xmlns:a16="http://schemas.microsoft.com/office/drawing/2014/main" id="{B5BD48AC-6259-40DE-AE9A-6A7840DA5D99}"/>
              </a:ext>
            </a:extLst>
          </p:cNvPr>
          <p:cNvSpPr/>
          <p:nvPr/>
        </p:nvSpPr>
        <p:spPr>
          <a:xfrm>
            <a:off x="2133600" y="3657600"/>
            <a:ext cx="4800600" cy="1676400"/>
          </a:xfrm>
          <a:prstGeom prst="roundRect">
            <a:avLst/>
          </a:prstGeom>
          <a:solidFill>
            <a:srgbClr val="80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Line Callout 1 (Accent Bar) 118">
            <a:extLst>
              <a:ext uri="{FF2B5EF4-FFF2-40B4-BE49-F238E27FC236}">
                <a16:creationId xmlns:a16="http://schemas.microsoft.com/office/drawing/2014/main" id="{A2099475-5008-4249-8732-3B357092F034}"/>
              </a:ext>
            </a:extLst>
          </p:cNvPr>
          <p:cNvSpPr/>
          <p:nvPr/>
        </p:nvSpPr>
        <p:spPr>
          <a:xfrm>
            <a:off x="7848600" y="4191000"/>
            <a:ext cx="990600" cy="838200"/>
          </a:xfrm>
          <a:prstGeom prst="accentCallout1">
            <a:avLst>
              <a:gd name="adj1" fmla="val 46336"/>
              <a:gd name="adj2" fmla="val -8333"/>
              <a:gd name="adj3" fmla="val 43447"/>
              <a:gd name="adj4" fmla="val -93040"/>
            </a:avLst>
          </a:prstGeom>
          <a:solidFill>
            <a:srgbClr val="80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Treated and isolated*</a:t>
            </a:r>
          </a:p>
        </p:txBody>
      </p:sp>
    </p:spTree>
    <p:extLst>
      <p:ext uri="{BB962C8B-B14F-4D97-AF65-F5344CB8AC3E}">
        <p14:creationId xmlns:p14="http://schemas.microsoft.com/office/powerpoint/2010/main" val="11279280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03FD9265-9619-4D11-8094-9A2A1DD393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1808" y="82296"/>
            <a:ext cx="6120384" cy="6693408"/>
          </a:xfrm>
          <a:prstGeom prst="rect">
            <a:avLst/>
          </a:prstGeom>
        </p:spPr>
      </p:pic>
      <p:sp>
        <p:nvSpPr>
          <p:cNvPr id="3" name="Snip Same Side Corner Rectangle 110">
            <a:extLst>
              <a:ext uri="{FF2B5EF4-FFF2-40B4-BE49-F238E27FC236}">
                <a16:creationId xmlns:a16="http://schemas.microsoft.com/office/drawing/2014/main" id="{DC6168F2-C768-4C30-9368-BA40D1EABBA5}"/>
              </a:ext>
            </a:extLst>
          </p:cNvPr>
          <p:cNvSpPr/>
          <p:nvPr/>
        </p:nvSpPr>
        <p:spPr>
          <a:xfrm rot="16200000">
            <a:off x="2860548" y="2244852"/>
            <a:ext cx="6166104" cy="2895600"/>
          </a:xfrm>
          <a:prstGeom prst="snip2SameRect">
            <a:avLst>
              <a:gd name="adj1" fmla="val 32785"/>
              <a:gd name="adj2" fmla="val 0"/>
            </a:avLst>
          </a:prstGeom>
          <a:solidFill>
            <a:srgbClr val="FF0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4" name="Snip Same Side Corner Rectangle 109">
            <a:extLst>
              <a:ext uri="{FF2B5EF4-FFF2-40B4-BE49-F238E27FC236}">
                <a16:creationId xmlns:a16="http://schemas.microsoft.com/office/drawing/2014/main" id="{B16176D9-D6F7-457A-B738-49F8FAE7E69C}"/>
              </a:ext>
            </a:extLst>
          </p:cNvPr>
          <p:cNvSpPr/>
          <p:nvPr/>
        </p:nvSpPr>
        <p:spPr>
          <a:xfrm rot="5400000">
            <a:off x="-35053" y="2244852"/>
            <a:ext cx="6166105" cy="2895600"/>
          </a:xfrm>
          <a:prstGeom prst="snip2SameRect">
            <a:avLst>
              <a:gd name="adj1" fmla="val 32785"/>
              <a:gd name="adj2" fmla="val 0"/>
            </a:avLst>
          </a:prstGeom>
          <a:solidFill>
            <a:srgbClr val="00B05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6" name="Isosceles Triangle 5">
            <a:extLst>
              <a:ext uri="{FF2B5EF4-FFF2-40B4-BE49-F238E27FC236}">
                <a16:creationId xmlns:a16="http://schemas.microsoft.com/office/drawing/2014/main" id="{611E4E4E-4A38-4D2A-BC54-F30B356C81A8}"/>
              </a:ext>
            </a:extLst>
          </p:cNvPr>
          <p:cNvSpPr/>
          <p:nvPr/>
        </p:nvSpPr>
        <p:spPr>
          <a:xfrm>
            <a:off x="3581400" y="5791200"/>
            <a:ext cx="1828800" cy="990600"/>
          </a:xfrm>
          <a:prstGeom prst="triangle">
            <a:avLst/>
          </a:prstGeom>
          <a:solidFill>
            <a:srgbClr val="FFFF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a:extLst>
              <a:ext uri="{FF2B5EF4-FFF2-40B4-BE49-F238E27FC236}">
                <a16:creationId xmlns:a16="http://schemas.microsoft.com/office/drawing/2014/main" id="{0A325EBA-529D-4B95-AD27-7D46C86555D8}"/>
              </a:ext>
            </a:extLst>
          </p:cNvPr>
          <p:cNvSpPr/>
          <p:nvPr/>
        </p:nvSpPr>
        <p:spPr>
          <a:xfrm>
            <a:off x="1600200" y="2743200"/>
            <a:ext cx="5791200" cy="2895600"/>
          </a:xfrm>
          <a:prstGeom prst="rect">
            <a:avLst/>
          </a:prstGeom>
          <a:solidFill>
            <a:srgbClr val="FFFF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ounded Rectangle 117">
            <a:extLst>
              <a:ext uri="{FF2B5EF4-FFF2-40B4-BE49-F238E27FC236}">
                <a16:creationId xmlns:a16="http://schemas.microsoft.com/office/drawing/2014/main" id="{B5BD48AC-6259-40DE-AE9A-6A7840DA5D99}"/>
              </a:ext>
            </a:extLst>
          </p:cNvPr>
          <p:cNvSpPr/>
          <p:nvPr/>
        </p:nvSpPr>
        <p:spPr>
          <a:xfrm>
            <a:off x="2743200" y="3733800"/>
            <a:ext cx="2133600" cy="838200"/>
          </a:xfrm>
          <a:prstGeom prst="round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Line Callout 1 (Accent Bar) 118">
            <a:extLst>
              <a:ext uri="{FF2B5EF4-FFF2-40B4-BE49-F238E27FC236}">
                <a16:creationId xmlns:a16="http://schemas.microsoft.com/office/drawing/2014/main" id="{A2099475-5008-4249-8732-3B357092F034}"/>
              </a:ext>
            </a:extLst>
          </p:cNvPr>
          <p:cNvSpPr/>
          <p:nvPr/>
        </p:nvSpPr>
        <p:spPr>
          <a:xfrm>
            <a:off x="7848600" y="3886200"/>
            <a:ext cx="1143000" cy="1524000"/>
          </a:xfrm>
          <a:prstGeom prst="accentCallout1">
            <a:avLst>
              <a:gd name="adj1" fmla="val 46336"/>
              <a:gd name="adj2" fmla="val -8333"/>
              <a:gd name="adj3" fmla="val 39899"/>
              <a:gd name="adj4" fmla="val -261761"/>
            </a:avLst>
          </a:prstGeom>
          <a:solidFill>
            <a:schemeClr val="bg1">
              <a:lumMod val="9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rPr>
              <a:t>Resistance acquired on treatment</a:t>
            </a:r>
          </a:p>
        </p:txBody>
      </p:sp>
    </p:spTree>
    <p:extLst>
      <p:ext uri="{BB962C8B-B14F-4D97-AF65-F5344CB8AC3E}">
        <p14:creationId xmlns:p14="http://schemas.microsoft.com/office/powerpoint/2010/main" val="2664883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03FD9265-9619-4D11-8094-9A2A1DD393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1808" y="82296"/>
            <a:ext cx="6120384" cy="6693408"/>
          </a:xfrm>
          <a:prstGeom prst="rect">
            <a:avLst/>
          </a:prstGeom>
        </p:spPr>
      </p:pic>
      <p:sp>
        <p:nvSpPr>
          <p:cNvPr id="3" name="Snip Same Side Corner Rectangle 110">
            <a:extLst>
              <a:ext uri="{FF2B5EF4-FFF2-40B4-BE49-F238E27FC236}">
                <a16:creationId xmlns:a16="http://schemas.microsoft.com/office/drawing/2014/main" id="{DC6168F2-C768-4C30-9368-BA40D1EABBA5}"/>
              </a:ext>
            </a:extLst>
          </p:cNvPr>
          <p:cNvSpPr/>
          <p:nvPr/>
        </p:nvSpPr>
        <p:spPr>
          <a:xfrm rot="16200000">
            <a:off x="2860548" y="2244852"/>
            <a:ext cx="6166104" cy="2895600"/>
          </a:xfrm>
          <a:prstGeom prst="snip2SameRect">
            <a:avLst>
              <a:gd name="adj1" fmla="val 32785"/>
              <a:gd name="adj2" fmla="val 0"/>
            </a:avLst>
          </a:prstGeom>
          <a:solidFill>
            <a:srgbClr val="FF0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4" name="Snip Same Side Corner Rectangle 109">
            <a:extLst>
              <a:ext uri="{FF2B5EF4-FFF2-40B4-BE49-F238E27FC236}">
                <a16:creationId xmlns:a16="http://schemas.microsoft.com/office/drawing/2014/main" id="{B16176D9-D6F7-457A-B738-49F8FAE7E69C}"/>
              </a:ext>
            </a:extLst>
          </p:cNvPr>
          <p:cNvSpPr/>
          <p:nvPr/>
        </p:nvSpPr>
        <p:spPr>
          <a:xfrm rot="5400000">
            <a:off x="-35053" y="2244852"/>
            <a:ext cx="6166105" cy="2895600"/>
          </a:xfrm>
          <a:prstGeom prst="snip2SameRect">
            <a:avLst>
              <a:gd name="adj1" fmla="val 32785"/>
              <a:gd name="adj2" fmla="val 0"/>
            </a:avLst>
          </a:prstGeom>
          <a:solidFill>
            <a:srgbClr val="00B05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6" name="Isosceles Triangle 5">
            <a:extLst>
              <a:ext uri="{FF2B5EF4-FFF2-40B4-BE49-F238E27FC236}">
                <a16:creationId xmlns:a16="http://schemas.microsoft.com/office/drawing/2014/main" id="{611E4E4E-4A38-4D2A-BC54-F30B356C81A8}"/>
              </a:ext>
            </a:extLst>
          </p:cNvPr>
          <p:cNvSpPr/>
          <p:nvPr/>
        </p:nvSpPr>
        <p:spPr>
          <a:xfrm>
            <a:off x="3581400" y="5791200"/>
            <a:ext cx="1828800" cy="990600"/>
          </a:xfrm>
          <a:prstGeom prst="triangle">
            <a:avLst/>
          </a:prstGeom>
          <a:solidFill>
            <a:srgbClr val="FFFF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a:extLst>
              <a:ext uri="{FF2B5EF4-FFF2-40B4-BE49-F238E27FC236}">
                <a16:creationId xmlns:a16="http://schemas.microsoft.com/office/drawing/2014/main" id="{0A325EBA-529D-4B95-AD27-7D46C86555D8}"/>
              </a:ext>
            </a:extLst>
          </p:cNvPr>
          <p:cNvSpPr/>
          <p:nvPr/>
        </p:nvSpPr>
        <p:spPr>
          <a:xfrm>
            <a:off x="1600200" y="2743200"/>
            <a:ext cx="5791200" cy="2895600"/>
          </a:xfrm>
          <a:prstGeom prst="rect">
            <a:avLst/>
          </a:prstGeom>
          <a:solidFill>
            <a:srgbClr val="FFFF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ounded Rectangle 117">
            <a:extLst>
              <a:ext uri="{FF2B5EF4-FFF2-40B4-BE49-F238E27FC236}">
                <a16:creationId xmlns:a16="http://schemas.microsoft.com/office/drawing/2014/main" id="{B5BD48AC-6259-40DE-AE9A-6A7840DA5D99}"/>
              </a:ext>
            </a:extLst>
          </p:cNvPr>
          <p:cNvSpPr/>
          <p:nvPr/>
        </p:nvSpPr>
        <p:spPr>
          <a:xfrm>
            <a:off x="2743200" y="3733800"/>
            <a:ext cx="4267200" cy="838200"/>
          </a:xfrm>
          <a:prstGeom prst="round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Line Callout 1 (Accent Bar) 118">
            <a:extLst>
              <a:ext uri="{FF2B5EF4-FFF2-40B4-BE49-F238E27FC236}">
                <a16:creationId xmlns:a16="http://schemas.microsoft.com/office/drawing/2014/main" id="{A2099475-5008-4249-8732-3B357092F034}"/>
              </a:ext>
            </a:extLst>
          </p:cNvPr>
          <p:cNvSpPr/>
          <p:nvPr/>
        </p:nvSpPr>
        <p:spPr>
          <a:xfrm>
            <a:off x="7632192" y="3886200"/>
            <a:ext cx="1511807" cy="1524000"/>
          </a:xfrm>
          <a:prstGeom prst="accentCallout1">
            <a:avLst>
              <a:gd name="adj1" fmla="val 46336"/>
              <a:gd name="adj2" fmla="val -8333"/>
              <a:gd name="adj3" fmla="val 28856"/>
              <a:gd name="adj4" fmla="val -72313"/>
            </a:avLst>
          </a:prstGeom>
          <a:solidFill>
            <a:schemeClr val="bg1">
              <a:lumMod val="9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rPr>
              <a:t>Inappropriately treated (unrecognized) MDR-TB</a:t>
            </a:r>
          </a:p>
        </p:txBody>
      </p:sp>
    </p:spTree>
    <p:extLst>
      <p:ext uri="{BB962C8B-B14F-4D97-AF65-F5344CB8AC3E}">
        <p14:creationId xmlns:p14="http://schemas.microsoft.com/office/powerpoint/2010/main" val="879667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03FD9265-9619-4D11-8094-9A2A1DD393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1808" y="82296"/>
            <a:ext cx="6120384" cy="6693408"/>
          </a:xfrm>
          <a:prstGeom prst="rect">
            <a:avLst/>
          </a:prstGeom>
        </p:spPr>
      </p:pic>
      <p:sp>
        <p:nvSpPr>
          <p:cNvPr id="3" name="Snip Same Side Corner Rectangle 110">
            <a:extLst>
              <a:ext uri="{FF2B5EF4-FFF2-40B4-BE49-F238E27FC236}">
                <a16:creationId xmlns:a16="http://schemas.microsoft.com/office/drawing/2014/main" id="{DC6168F2-C768-4C30-9368-BA40D1EABBA5}"/>
              </a:ext>
            </a:extLst>
          </p:cNvPr>
          <p:cNvSpPr/>
          <p:nvPr/>
        </p:nvSpPr>
        <p:spPr>
          <a:xfrm rot="16200000">
            <a:off x="2860548" y="2244852"/>
            <a:ext cx="6166104" cy="2895600"/>
          </a:xfrm>
          <a:prstGeom prst="snip2SameRect">
            <a:avLst>
              <a:gd name="adj1" fmla="val 32785"/>
              <a:gd name="adj2" fmla="val 0"/>
            </a:avLst>
          </a:prstGeom>
          <a:solidFill>
            <a:srgbClr val="FF00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4" name="Snip Same Side Corner Rectangle 109">
            <a:extLst>
              <a:ext uri="{FF2B5EF4-FFF2-40B4-BE49-F238E27FC236}">
                <a16:creationId xmlns:a16="http://schemas.microsoft.com/office/drawing/2014/main" id="{B16176D9-D6F7-457A-B738-49F8FAE7E69C}"/>
              </a:ext>
            </a:extLst>
          </p:cNvPr>
          <p:cNvSpPr/>
          <p:nvPr/>
        </p:nvSpPr>
        <p:spPr>
          <a:xfrm rot="5400000">
            <a:off x="-35053" y="2244852"/>
            <a:ext cx="6166105" cy="2895600"/>
          </a:xfrm>
          <a:prstGeom prst="snip2SameRect">
            <a:avLst>
              <a:gd name="adj1" fmla="val 32785"/>
              <a:gd name="adj2" fmla="val 0"/>
            </a:avLst>
          </a:prstGeom>
          <a:solidFill>
            <a:srgbClr val="00B05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mj-lt"/>
            </a:endParaRPr>
          </a:p>
        </p:txBody>
      </p:sp>
      <p:sp>
        <p:nvSpPr>
          <p:cNvPr id="6" name="Isosceles Triangle 5">
            <a:extLst>
              <a:ext uri="{FF2B5EF4-FFF2-40B4-BE49-F238E27FC236}">
                <a16:creationId xmlns:a16="http://schemas.microsoft.com/office/drawing/2014/main" id="{611E4E4E-4A38-4D2A-BC54-F30B356C81A8}"/>
              </a:ext>
            </a:extLst>
          </p:cNvPr>
          <p:cNvSpPr/>
          <p:nvPr/>
        </p:nvSpPr>
        <p:spPr>
          <a:xfrm>
            <a:off x="3581400" y="5791200"/>
            <a:ext cx="1828800" cy="990600"/>
          </a:xfrm>
          <a:prstGeom prst="triangle">
            <a:avLst/>
          </a:prstGeom>
          <a:solidFill>
            <a:srgbClr val="FFFF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ectangle 6">
            <a:extLst>
              <a:ext uri="{FF2B5EF4-FFF2-40B4-BE49-F238E27FC236}">
                <a16:creationId xmlns:a16="http://schemas.microsoft.com/office/drawing/2014/main" id="{0A325EBA-529D-4B95-AD27-7D46C86555D8}"/>
              </a:ext>
            </a:extLst>
          </p:cNvPr>
          <p:cNvSpPr/>
          <p:nvPr/>
        </p:nvSpPr>
        <p:spPr>
          <a:xfrm>
            <a:off x="1600200" y="2743200"/>
            <a:ext cx="5791200" cy="2895600"/>
          </a:xfrm>
          <a:prstGeom prst="rect">
            <a:avLst/>
          </a:prstGeom>
          <a:solidFill>
            <a:srgbClr val="FFFF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ounded Rectangle 117">
            <a:extLst>
              <a:ext uri="{FF2B5EF4-FFF2-40B4-BE49-F238E27FC236}">
                <a16:creationId xmlns:a16="http://schemas.microsoft.com/office/drawing/2014/main" id="{B5BD48AC-6259-40DE-AE9A-6A7840DA5D99}"/>
              </a:ext>
            </a:extLst>
          </p:cNvPr>
          <p:cNvSpPr/>
          <p:nvPr/>
        </p:nvSpPr>
        <p:spPr>
          <a:xfrm>
            <a:off x="4800600" y="4572000"/>
            <a:ext cx="2133600" cy="838200"/>
          </a:xfrm>
          <a:prstGeom prst="roundRect">
            <a:avLst/>
          </a:prstGeom>
          <a:solidFill>
            <a:schemeClr val="bg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Line Callout 1 (Accent Bar) 118">
            <a:extLst>
              <a:ext uri="{FF2B5EF4-FFF2-40B4-BE49-F238E27FC236}">
                <a16:creationId xmlns:a16="http://schemas.microsoft.com/office/drawing/2014/main" id="{A2099475-5008-4249-8732-3B357092F034}"/>
              </a:ext>
            </a:extLst>
          </p:cNvPr>
          <p:cNvSpPr/>
          <p:nvPr/>
        </p:nvSpPr>
        <p:spPr>
          <a:xfrm>
            <a:off x="7720583" y="3886200"/>
            <a:ext cx="1347217" cy="1524000"/>
          </a:xfrm>
          <a:prstGeom prst="accentCallout1">
            <a:avLst>
              <a:gd name="adj1" fmla="val 46336"/>
              <a:gd name="adj2" fmla="val -8333"/>
              <a:gd name="adj3" fmla="val 70819"/>
              <a:gd name="adj4" fmla="val -79184"/>
            </a:avLst>
          </a:prstGeom>
          <a:solidFill>
            <a:schemeClr val="bg1">
              <a:lumMod val="95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rPr>
              <a:t>Recognized appropriately treated MDR-TB</a:t>
            </a:r>
          </a:p>
        </p:txBody>
      </p:sp>
    </p:spTree>
    <p:extLst>
      <p:ext uri="{BB962C8B-B14F-4D97-AF65-F5344CB8AC3E}">
        <p14:creationId xmlns:p14="http://schemas.microsoft.com/office/powerpoint/2010/main" val="32268215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EF9CDC-1F0C-40D4-867E-2CA144DFD303}"/>
              </a:ext>
            </a:extLst>
          </p:cNvPr>
          <p:cNvPicPr>
            <a:picLocks noChangeAspect="1"/>
          </p:cNvPicPr>
          <p:nvPr/>
        </p:nvPicPr>
        <p:blipFill>
          <a:blip r:embed="rId2"/>
          <a:stretch>
            <a:fillRect/>
          </a:stretch>
        </p:blipFill>
        <p:spPr>
          <a:xfrm>
            <a:off x="152400" y="1447800"/>
            <a:ext cx="6781548" cy="3886200"/>
          </a:xfrm>
          <a:prstGeom prst="rect">
            <a:avLst/>
          </a:prstGeom>
        </p:spPr>
      </p:pic>
      <p:pic>
        <p:nvPicPr>
          <p:cNvPr id="4" name="Picture 3">
            <a:extLst>
              <a:ext uri="{FF2B5EF4-FFF2-40B4-BE49-F238E27FC236}">
                <a16:creationId xmlns:a16="http://schemas.microsoft.com/office/drawing/2014/main" id="{99C7DADB-8E65-4804-81B0-009E3A0CFD12}"/>
              </a:ext>
            </a:extLst>
          </p:cNvPr>
          <p:cNvPicPr>
            <a:picLocks noChangeAspect="1"/>
          </p:cNvPicPr>
          <p:nvPr/>
        </p:nvPicPr>
        <p:blipFill>
          <a:blip r:embed="rId3"/>
          <a:stretch>
            <a:fillRect/>
          </a:stretch>
        </p:blipFill>
        <p:spPr>
          <a:xfrm>
            <a:off x="5638800" y="5089973"/>
            <a:ext cx="3209925" cy="1619250"/>
          </a:xfrm>
          <a:prstGeom prst="rect">
            <a:avLst/>
          </a:prstGeom>
        </p:spPr>
      </p:pic>
      <p:sp>
        <p:nvSpPr>
          <p:cNvPr id="2" name="Title 1">
            <a:extLst>
              <a:ext uri="{FF2B5EF4-FFF2-40B4-BE49-F238E27FC236}">
                <a16:creationId xmlns:a16="http://schemas.microsoft.com/office/drawing/2014/main" id="{0A942C3E-FB4D-47BC-8379-3C5CE3CD4688}"/>
              </a:ext>
            </a:extLst>
          </p:cNvPr>
          <p:cNvSpPr>
            <a:spLocks noGrp="1"/>
          </p:cNvSpPr>
          <p:nvPr>
            <p:ph type="title"/>
          </p:nvPr>
        </p:nvSpPr>
        <p:spPr/>
        <p:txBody>
          <a:bodyPr/>
          <a:lstStyle/>
          <a:p>
            <a:r>
              <a:rPr lang="en-US" sz="2000" b="1" dirty="0"/>
              <a:t>Symptom screening is less effective on TB prevalence than status quo; PCR or combo symptom screening/MMR more effective; Adding PCR for MDR testing only has little effect on TB prevalence</a:t>
            </a:r>
          </a:p>
        </p:txBody>
      </p:sp>
    </p:spTree>
    <p:extLst>
      <p:ext uri="{BB962C8B-B14F-4D97-AF65-F5344CB8AC3E}">
        <p14:creationId xmlns:p14="http://schemas.microsoft.com/office/powerpoint/2010/main" val="1073573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E82A17-955B-4F2C-A1B7-BDF6D5020E91}"/>
              </a:ext>
            </a:extLst>
          </p:cNvPr>
          <p:cNvSpPr>
            <a:spLocks noGrp="1"/>
          </p:cNvSpPr>
          <p:nvPr>
            <p:ph type="title"/>
          </p:nvPr>
        </p:nvSpPr>
        <p:spPr/>
        <p:txBody>
          <a:bodyPr/>
          <a:lstStyle/>
          <a:p>
            <a:r>
              <a:rPr lang="en-US" sz="2800" b="1" dirty="0"/>
              <a:t>A debate over a decision argued about what the costs and benefits are and how we weight them</a:t>
            </a:r>
            <a:endParaRPr lang="en-US" b="1" dirty="0"/>
          </a:p>
        </p:txBody>
      </p:sp>
      <p:sp>
        <p:nvSpPr>
          <p:cNvPr id="5" name="Rectangle 4">
            <a:extLst>
              <a:ext uri="{FF2B5EF4-FFF2-40B4-BE49-F238E27FC236}">
                <a16:creationId xmlns:a16="http://schemas.microsoft.com/office/drawing/2014/main" id="{A65D10EE-0D41-459F-AE3C-69BE3DF8BFCD}"/>
              </a:ext>
            </a:extLst>
          </p:cNvPr>
          <p:cNvSpPr/>
          <p:nvPr/>
        </p:nvSpPr>
        <p:spPr>
          <a:xfrm>
            <a:off x="1524000" y="3429000"/>
            <a:ext cx="685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458B245-E1C2-405A-86C2-8B06E67C9527}"/>
              </a:ext>
            </a:extLst>
          </p:cNvPr>
          <p:cNvCxnSpPr>
            <a:cxnSpLocks/>
            <a:endCxn id="5" idx="1"/>
          </p:cNvCxnSpPr>
          <p:nvPr/>
        </p:nvCxnSpPr>
        <p:spPr>
          <a:xfrm>
            <a:off x="228600" y="3771900"/>
            <a:ext cx="1295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B7B235F1-3238-422F-AC74-8115378951A9}"/>
              </a:ext>
            </a:extLst>
          </p:cNvPr>
          <p:cNvCxnSpPr>
            <a:cxnSpLocks/>
            <a:stCxn id="5" idx="0"/>
          </p:cNvCxnSpPr>
          <p:nvPr/>
        </p:nvCxnSpPr>
        <p:spPr>
          <a:xfrm rot="5400000" flipH="1" flipV="1">
            <a:off x="2654261" y="1663661"/>
            <a:ext cx="977978" cy="2552700"/>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009181C-359E-4DDC-8379-D644C1629DC6}"/>
              </a:ext>
            </a:extLst>
          </p:cNvPr>
          <p:cNvCxnSpPr>
            <a:cxnSpLocks/>
            <a:stCxn id="5" idx="2"/>
          </p:cNvCxnSpPr>
          <p:nvPr/>
        </p:nvCxnSpPr>
        <p:spPr>
          <a:xfrm rot="16200000" flipH="1">
            <a:off x="2663377" y="3318323"/>
            <a:ext cx="959746" cy="2552700"/>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7B987FB-63EA-415C-B1BA-C04EFC027C49}"/>
              </a:ext>
            </a:extLst>
          </p:cNvPr>
          <p:cNvSpPr txBox="1"/>
          <p:nvPr/>
        </p:nvSpPr>
        <p:spPr>
          <a:xfrm>
            <a:off x="1896686" y="2001978"/>
            <a:ext cx="2199064" cy="461665"/>
          </a:xfrm>
          <a:prstGeom prst="rect">
            <a:avLst/>
          </a:prstGeom>
          <a:noFill/>
        </p:spPr>
        <p:txBody>
          <a:bodyPr wrap="none" rtlCol="0">
            <a:spAutoFit/>
          </a:bodyPr>
          <a:lstStyle/>
          <a:p>
            <a:r>
              <a:rPr lang="en-US" sz="2400" b="1" dirty="0">
                <a:latin typeface="+mj-lt"/>
              </a:rPr>
              <a:t>Shelter-in-Place</a:t>
            </a:r>
          </a:p>
        </p:txBody>
      </p:sp>
      <p:sp>
        <p:nvSpPr>
          <p:cNvPr id="14" name="TextBox 13">
            <a:extLst>
              <a:ext uri="{FF2B5EF4-FFF2-40B4-BE49-F238E27FC236}">
                <a16:creationId xmlns:a16="http://schemas.microsoft.com/office/drawing/2014/main" id="{F54DEA74-8F0E-4177-AAEB-C7A210837C83}"/>
              </a:ext>
            </a:extLst>
          </p:cNvPr>
          <p:cNvSpPr txBox="1"/>
          <p:nvPr/>
        </p:nvSpPr>
        <p:spPr>
          <a:xfrm>
            <a:off x="1896686" y="4612881"/>
            <a:ext cx="1159613" cy="461665"/>
          </a:xfrm>
          <a:prstGeom prst="rect">
            <a:avLst/>
          </a:prstGeom>
          <a:noFill/>
        </p:spPr>
        <p:txBody>
          <a:bodyPr wrap="none" rtlCol="0">
            <a:spAutoFit/>
          </a:bodyPr>
          <a:lstStyle/>
          <a:p>
            <a:r>
              <a:rPr lang="en-US" sz="2400" b="1" dirty="0">
                <a:latin typeface="+mj-lt"/>
              </a:rPr>
              <a:t>Reopen</a:t>
            </a:r>
          </a:p>
        </p:txBody>
      </p:sp>
      <p:sp>
        <p:nvSpPr>
          <p:cNvPr id="15" name="TextBox 14">
            <a:extLst>
              <a:ext uri="{FF2B5EF4-FFF2-40B4-BE49-F238E27FC236}">
                <a16:creationId xmlns:a16="http://schemas.microsoft.com/office/drawing/2014/main" id="{D66130CD-5F87-4863-8A6C-D803F4686E60}"/>
              </a:ext>
            </a:extLst>
          </p:cNvPr>
          <p:cNvSpPr txBox="1"/>
          <p:nvPr/>
        </p:nvSpPr>
        <p:spPr>
          <a:xfrm>
            <a:off x="4419600" y="1759527"/>
            <a:ext cx="2131033" cy="1631216"/>
          </a:xfrm>
          <a:prstGeom prst="rect">
            <a:avLst/>
          </a:prstGeom>
          <a:noFill/>
        </p:spPr>
        <p:txBody>
          <a:bodyPr wrap="none" rtlCol="0">
            <a:spAutoFit/>
          </a:bodyPr>
          <a:lstStyle/>
          <a:p>
            <a:r>
              <a:rPr lang="en-US" sz="2000" b="1" dirty="0">
                <a:latin typeface="+mj-lt"/>
              </a:rPr>
              <a:t>Deaths</a:t>
            </a:r>
          </a:p>
          <a:p>
            <a:r>
              <a:rPr lang="en-US" sz="2000" b="1" dirty="0">
                <a:latin typeface="+mj-lt"/>
              </a:rPr>
              <a:t>Illness</a:t>
            </a:r>
          </a:p>
          <a:p>
            <a:r>
              <a:rPr lang="en-US" sz="2000" b="1" dirty="0">
                <a:latin typeface="+mj-lt"/>
              </a:rPr>
              <a:t>Intervention Costs</a:t>
            </a:r>
          </a:p>
          <a:p>
            <a:r>
              <a:rPr lang="en-US" sz="2000" b="1" dirty="0">
                <a:latin typeface="+mj-lt"/>
              </a:rPr>
              <a:t>GDP decline</a:t>
            </a:r>
          </a:p>
          <a:p>
            <a:r>
              <a:rPr lang="en-US" sz="2000" b="1" dirty="0">
                <a:latin typeface="+mj-lt"/>
              </a:rPr>
              <a:t>…</a:t>
            </a:r>
          </a:p>
        </p:txBody>
      </p:sp>
      <p:sp>
        <p:nvSpPr>
          <p:cNvPr id="16" name="TextBox 15">
            <a:extLst>
              <a:ext uri="{FF2B5EF4-FFF2-40B4-BE49-F238E27FC236}">
                <a16:creationId xmlns:a16="http://schemas.microsoft.com/office/drawing/2014/main" id="{1ACEE954-6306-47A5-99BB-728C4CC4DFA8}"/>
              </a:ext>
            </a:extLst>
          </p:cNvPr>
          <p:cNvSpPr txBox="1"/>
          <p:nvPr/>
        </p:nvSpPr>
        <p:spPr>
          <a:xfrm>
            <a:off x="4467618" y="4191000"/>
            <a:ext cx="2131033" cy="1631216"/>
          </a:xfrm>
          <a:prstGeom prst="rect">
            <a:avLst/>
          </a:prstGeom>
          <a:noFill/>
        </p:spPr>
        <p:txBody>
          <a:bodyPr wrap="none" rtlCol="0">
            <a:spAutoFit/>
          </a:bodyPr>
          <a:lstStyle/>
          <a:p>
            <a:r>
              <a:rPr lang="en-US" sz="2000" b="1" dirty="0">
                <a:latin typeface="+mj-lt"/>
              </a:rPr>
              <a:t>Deaths</a:t>
            </a:r>
          </a:p>
          <a:p>
            <a:r>
              <a:rPr lang="en-US" sz="2000" b="1" dirty="0">
                <a:latin typeface="+mj-lt"/>
              </a:rPr>
              <a:t>Illness</a:t>
            </a:r>
          </a:p>
          <a:p>
            <a:r>
              <a:rPr lang="en-US" sz="2000" b="1" dirty="0">
                <a:latin typeface="+mj-lt"/>
              </a:rPr>
              <a:t>Intervention Costs</a:t>
            </a:r>
          </a:p>
          <a:p>
            <a:r>
              <a:rPr lang="en-US" sz="2000" b="1" dirty="0">
                <a:latin typeface="+mj-lt"/>
              </a:rPr>
              <a:t>GDP decline</a:t>
            </a:r>
          </a:p>
          <a:p>
            <a:r>
              <a:rPr lang="en-US" sz="2000" b="1" dirty="0">
                <a:latin typeface="+mj-lt"/>
              </a:rPr>
              <a:t>…</a:t>
            </a:r>
          </a:p>
        </p:txBody>
      </p:sp>
      <p:sp>
        <p:nvSpPr>
          <p:cNvPr id="19" name="TextBox 18">
            <a:extLst>
              <a:ext uri="{FF2B5EF4-FFF2-40B4-BE49-F238E27FC236}">
                <a16:creationId xmlns:a16="http://schemas.microsoft.com/office/drawing/2014/main" id="{5B0076BB-06A5-4AC0-96BB-F8ADA948AE42}"/>
              </a:ext>
            </a:extLst>
          </p:cNvPr>
          <p:cNvSpPr txBox="1"/>
          <p:nvPr/>
        </p:nvSpPr>
        <p:spPr>
          <a:xfrm>
            <a:off x="152400" y="6059269"/>
            <a:ext cx="8534400" cy="646331"/>
          </a:xfrm>
          <a:prstGeom prst="rect">
            <a:avLst/>
          </a:prstGeom>
          <a:noFill/>
        </p:spPr>
        <p:txBody>
          <a:bodyPr wrap="square" rtlCol="0">
            <a:spAutoFit/>
          </a:bodyPr>
          <a:lstStyle/>
          <a:p>
            <a:r>
              <a:rPr lang="en-US" b="1" dirty="0">
                <a:latin typeface="+mj-lt"/>
              </a:rPr>
              <a:t>Huge simplification of course. Need at least 2 alternatives for a decision but method can accommodate many alternatives</a:t>
            </a:r>
          </a:p>
        </p:txBody>
      </p:sp>
      <p:pic>
        <p:nvPicPr>
          <p:cNvPr id="2050" name="Picture 2" descr="Balance, inequality, injustice, of, pair, scale, scales icon">
            <a:extLst>
              <a:ext uri="{FF2B5EF4-FFF2-40B4-BE49-F238E27FC236}">
                <a16:creationId xmlns:a16="http://schemas.microsoft.com/office/drawing/2014/main" id="{90023BB9-40CA-488D-8C8B-AEF629F46B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6669" y="2615722"/>
            <a:ext cx="2178567" cy="2178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9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30041A-FDD3-4AEA-95AF-4B3085C30881}"/>
              </a:ext>
            </a:extLst>
          </p:cNvPr>
          <p:cNvPicPr>
            <a:picLocks noChangeAspect="1"/>
          </p:cNvPicPr>
          <p:nvPr/>
        </p:nvPicPr>
        <p:blipFill>
          <a:blip r:embed="rId2"/>
          <a:stretch>
            <a:fillRect/>
          </a:stretch>
        </p:blipFill>
        <p:spPr>
          <a:xfrm>
            <a:off x="0" y="1463228"/>
            <a:ext cx="7038972" cy="3870772"/>
          </a:xfrm>
          <a:prstGeom prst="rect">
            <a:avLst/>
          </a:prstGeom>
        </p:spPr>
      </p:pic>
      <p:pic>
        <p:nvPicPr>
          <p:cNvPr id="3" name="Picture 2">
            <a:extLst>
              <a:ext uri="{FF2B5EF4-FFF2-40B4-BE49-F238E27FC236}">
                <a16:creationId xmlns:a16="http://schemas.microsoft.com/office/drawing/2014/main" id="{0BC6CC3E-3E99-4450-8F67-5E5BB10B8193}"/>
              </a:ext>
            </a:extLst>
          </p:cNvPr>
          <p:cNvPicPr>
            <a:picLocks noChangeAspect="1"/>
          </p:cNvPicPr>
          <p:nvPr/>
        </p:nvPicPr>
        <p:blipFill>
          <a:blip r:embed="rId3"/>
          <a:stretch>
            <a:fillRect/>
          </a:stretch>
        </p:blipFill>
        <p:spPr>
          <a:xfrm>
            <a:off x="5638800" y="5238750"/>
            <a:ext cx="3209925" cy="1619250"/>
          </a:xfrm>
          <a:prstGeom prst="rect">
            <a:avLst/>
          </a:prstGeom>
        </p:spPr>
      </p:pic>
      <p:sp>
        <p:nvSpPr>
          <p:cNvPr id="2" name="Title 1">
            <a:extLst>
              <a:ext uri="{FF2B5EF4-FFF2-40B4-BE49-F238E27FC236}">
                <a16:creationId xmlns:a16="http://schemas.microsoft.com/office/drawing/2014/main" id="{5243EB38-1CE9-4DBC-A1F2-7980A4C5D238}"/>
              </a:ext>
            </a:extLst>
          </p:cNvPr>
          <p:cNvSpPr>
            <a:spLocks noGrp="1"/>
          </p:cNvSpPr>
          <p:nvPr>
            <p:ph type="title"/>
          </p:nvPr>
        </p:nvSpPr>
        <p:spPr/>
        <p:txBody>
          <a:bodyPr/>
          <a:lstStyle/>
          <a:p>
            <a:r>
              <a:rPr lang="en-US" sz="3200" b="1" dirty="0"/>
              <a:t>For MDR prevalence (~30% of overall cases in status quo), effectiveness story is very different</a:t>
            </a:r>
          </a:p>
        </p:txBody>
      </p:sp>
    </p:spTree>
    <p:extLst>
      <p:ext uri="{BB962C8B-B14F-4D97-AF65-F5344CB8AC3E}">
        <p14:creationId xmlns:p14="http://schemas.microsoft.com/office/powerpoint/2010/main" val="37659512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461FD3-EDBB-4EC8-81B5-CBEB64440308}"/>
              </a:ext>
            </a:extLst>
          </p:cNvPr>
          <p:cNvPicPr>
            <a:picLocks noChangeAspect="1"/>
          </p:cNvPicPr>
          <p:nvPr/>
        </p:nvPicPr>
        <p:blipFill>
          <a:blip r:embed="rId2"/>
          <a:stretch>
            <a:fillRect/>
          </a:stretch>
        </p:blipFill>
        <p:spPr>
          <a:xfrm>
            <a:off x="365628" y="1334804"/>
            <a:ext cx="8412744" cy="5523196"/>
          </a:xfrm>
          <a:prstGeom prst="rect">
            <a:avLst/>
          </a:prstGeom>
        </p:spPr>
      </p:pic>
      <p:sp>
        <p:nvSpPr>
          <p:cNvPr id="3" name="Title 2">
            <a:extLst>
              <a:ext uri="{FF2B5EF4-FFF2-40B4-BE49-F238E27FC236}">
                <a16:creationId xmlns:a16="http://schemas.microsoft.com/office/drawing/2014/main" id="{3F2C7FEC-C85D-418D-B029-AC49BF2FC130}"/>
              </a:ext>
            </a:extLst>
          </p:cNvPr>
          <p:cNvSpPr>
            <a:spLocks noGrp="1"/>
          </p:cNvSpPr>
          <p:nvPr>
            <p:ph type="title"/>
          </p:nvPr>
        </p:nvSpPr>
        <p:spPr/>
        <p:txBody>
          <a:bodyPr/>
          <a:lstStyle/>
          <a:p>
            <a:r>
              <a:rPr lang="en-US" sz="3600" b="1" dirty="0"/>
              <a:t>Cost-effectiveness plane and frontier. What strategy should we choose?</a:t>
            </a:r>
            <a:r>
              <a:rPr lang="en-US" dirty="0"/>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15109D-843A-4DAF-8A74-DEF6B2876454}"/>
              </a:ext>
            </a:extLst>
          </p:cNvPr>
          <p:cNvPicPr>
            <a:picLocks noChangeAspect="1"/>
          </p:cNvPicPr>
          <p:nvPr/>
        </p:nvPicPr>
        <p:blipFill>
          <a:blip r:embed="rId2"/>
          <a:stretch>
            <a:fillRect/>
          </a:stretch>
        </p:blipFill>
        <p:spPr>
          <a:xfrm>
            <a:off x="484782" y="1431890"/>
            <a:ext cx="8229600" cy="5426110"/>
          </a:xfrm>
          <a:prstGeom prst="rect">
            <a:avLst/>
          </a:prstGeom>
        </p:spPr>
      </p:pic>
      <p:sp>
        <p:nvSpPr>
          <p:cNvPr id="2" name="Title 1">
            <a:extLst>
              <a:ext uri="{FF2B5EF4-FFF2-40B4-BE49-F238E27FC236}">
                <a16:creationId xmlns:a16="http://schemas.microsoft.com/office/drawing/2014/main" id="{859CBE65-6229-4672-B130-4CCFB3F15F2D}"/>
              </a:ext>
            </a:extLst>
          </p:cNvPr>
          <p:cNvSpPr>
            <a:spLocks noGrp="1"/>
          </p:cNvSpPr>
          <p:nvPr>
            <p:ph type="title"/>
          </p:nvPr>
        </p:nvSpPr>
        <p:spPr/>
        <p:txBody>
          <a:bodyPr/>
          <a:lstStyle/>
          <a:p>
            <a:r>
              <a:rPr lang="en-US" sz="3600" b="1" dirty="0"/>
              <a:t>Advanced topic: Which strategy is most likely to be the cost-effective strategy?</a:t>
            </a:r>
          </a:p>
        </p:txBody>
      </p:sp>
    </p:spTree>
    <p:extLst>
      <p:ext uri="{BB962C8B-B14F-4D97-AF65-F5344CB8AC3E}">
        <p14:creationId xmlns:p14="http://schemas.microsoft.com/office/powerpoint/2010/main" val="1195751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200" dirty="0"/>
              <a:t>Advanced topic: Special considerations when Using a dynamic transmission model for cost-effectiveness analyses (cohorts vs. population models)</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8064979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For comparison: CEA with Cohort (Closed) Models with no Transmission</a:t>
            </a:r>
          </a:p>
        </p:txBody>
      </p:sp>
      <p:sp>
        <p:nvSpPr>
          <p:cNvPr id="4" name="TextBox 3"/>
          <p:cNvSpPr txBox="1"/>
          <p:nvPr/>
        </p:nvSpPr>
        <p:spPr>
          <a:xfrm>
            <a:off x="735106" y="1782197"/>
            <a:ext cx="7169912" cy="369332"/>
          </a:xfrm>
          <a:prstGeom prst="rect">
            <a:avLst/>
          </a:prstGeom>
          <a:noFill/>
        </p:spPr>
        <p:txBody>
          <a:bodyPr wrap="none" rtlCol="0">
            <a:spAutoFit/>
          </a:bodyPr>
          <a:lstStyle/>
          <a:p>
            <a:r>
              <a:rPr lang="en-US" b="1" dirty="0">
                <a:latin typeface="+mj-lt"/>
              </a:rPr>
              <a:t>Starting time t=0: Cohort (often a birth cohort) so everyone the same age</a:t>
            </a:r>
          </a:p>
        </p:txBody>
      </p:sp>
      <p:sp>
        <p:nvSpPr>
          <p:cNvPr id="5" name="Rectangle 4"/>
          <p:cNvSpPr/>
          <p:nvPr/>
        </p:nvSpPr>
        <p:spPr>
          <a:xfrm>
            <a:off x="824752" y="2321859"/>
            <a:ext cx="251012" cy="726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 name="TextBox 5"/>
          <p:cNvSpPr txBox="1"/>
          <p:nvPr/>
        </p:nvSpPr>
        <p:spPr>
          <a:xfrm>
            <a:off x="735105" y="4749516"/>
            <a:ext cx="7169913" cy="646331"/>
          </a:xfrm>
          <a:prstGeom prst="rect">
            <a:avLst/>
          </a:prstGeom>
          <a:noFill/>
        </p:spPr>
        <p:txBody>
          <a:bodyPr wrap="square" rtlCol="0">
            <a:spAutoFit/>
          </a:bodyPr>
          <a:lstStyle/>
          <a:p>
            <a:r>
              <a:rPr lang="en-US" b="1" dirty="0">
                <a:latin typeface="+mj-lt"/>
              </a:rPr>
              <a:t>With intervention: Count discounted lifetime QALYs and costs; starting intervention at time (t=</a:t>
            </a:r>
            <a:r>
              <a:rPr lang="en-US" b="1" dirty="0" err="1">
                <a:latin typeface="+mj-lt"/>
              </a:rPr>
              <a:t>t</a:t>
            </a:r>
            <a:r>
              <a:rPr lang="en-US" b="1" baseline="-25000" dirty="0" err="1">
                <a:latin typeface="+mj-lt"/>
              </a:rPr>
              <a:t>i</a:t>
            </a:r>
            <a:r>
              <a:rPr lang="en-US" b="1" dirty="0">
                <a:latin typeface="+mj-lt"/>
              </a:rPr>
              <a:t>) has chance to alter these quantities</a:t>
            </a:r>
          </a:p>
        </p:txBody>
      </p:sp>
      <p:sp>
        <p:nvSpPr>
          <p:cNvPr id="7" name="TextBox 6"/>
          <p:cNvSpPr txBox="1"/>
          <p:nvPr/>
        </p:nvSpPr>
        <p:spPr>
          <a:xfrm>
            <a:off x="735104" y="3108969"/>
            <a:ext cx="8005484" cy="646331"/>
          </a:xfrm>
          <a:prstGeom prst="rect">
            <a:avLst/>
          </a:prstGeom>
          <a:noFill/>
        </p:spPr>
        <p:txBody>
          <a:bodyPr wrap="square" rtlCol="0">
            <a:spAutoFit/>
          </a:bodyPr>
          <a:lstStyle/>
          <a:p>
            <a:r>
              <a:rPr lang="en-US" b="1" dirty="0">
                <a:latin typeface="+mj-lt"/>
              </a:rPr>
              <a:t>Without intervention, follow cohort over its remaining lifetime counting discounted QALYs and costs</a:t>
            </a:r>
          </a:p>
        </p:txBody>
      </p:sp>
      <p:sp>
        <p:nvSpPr>
          <p:cNvPr id="9" name="Rectangle 8"/>
          <p:cNvSpPr/>
          <p:nvPr/>
        </p:nvSpPr>
        <p:spPr>
          <a:xfrm>
            <a:off x="833712" y="3756254"/>
            <a:ext cx="251012" cy="726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Isosceles Triangle 9"/>
          <p:cNvSpPr/>
          <p:nvPr/>
        </p:nvSpPr>
        <p:spPr>
          <a:xfrm rot="5400000">
            <a:off x="3747006" y="1228452"/>
            <a:ext cx="726140" cy="57817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Rectangle 10"/>
          <p:cNvSpPr/>
          <p:nvPr/>
        </p:nvSpPr>
        <p:spPr>
          <a:xfrm>
            <a:off x="842672" y="5432704"/>
            <a:ext cx="251012" cy="726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 name="Isosceles Triangle 11"/>
          <p:cNvSpPr/>
          <p:nvPr/>
        </p:nvSpPr>
        <p:spPr>
          <a:xfrm rot="5400000">
            <a:off x="3755966" y="2904902"/>
            <a:ext cx="726140" cy="57817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Isosceles Triangle 12"/>
          <p:cNvSpPr/>
          <p:nvPr/>
        </p:nvSpPr>
        <p:spPr>
          <a:xfrm rot="5400000">
            <a:off x="5627839" y="2996794"/>
            <a:ext cx="578219" cy="5593488"/>
          </a:xfrm>
          <a:prstGeom prst="triangl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TextBox 14"/>
          <p:cNvSpPr txBox="1"/>
          <p:nvPr/>
        </p:nvSpPr>
        <p:spPr>
          <a:xfrm>
            <a:off x="1642074" y="6363162"/>
            <a:ext cx="5402184" cy="369332"/>
          </a:xfrm>
          <a:prstGeom prst="rect">
            <a:avLst/>
          </a:prstGeom>
          <a:noFill/>
        </p:spPr>
        <p:txBody>
          <a:bodyPr wrap="none" rtlCol="0">
            <a:spAutoFit/>
          </a:bodyPr>
          <a:lstStyle/>
          <a:p>
            <a:r>
              <a:rPr lang="en-US" b="1" u="sng" dirty="0">
                <a:latin typeface="+mj-lt"/>
              </a:rPr>
              <a:t>Only 1 relevant time horizon: cohort’s lifetime horizon</a:t>
            </a:r>
            <a:r>
              <a:rPr lang="en-US" u="sng" dirty="0">
                <a:latin typeface="+mj-lt"/>
              </a:rPr>
              <a:t> </a:t>
            </a:r>
          </a:p>
        </p:txBody>
      </p:sp>
    </p:spTree>
    <p:extLst>
      <p:ext uri="{BB962C8B-B14F-4D97-AF65-F5344CB8AC3E}">
        <p14:creationId xmlns:p14="http://schemas.microsoft.com/office/powerpoint/2010/main" val="2154540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animBg="1"/>
      <p:bldP spid="10" grpId="0" animBg="1"/>
      <p:bldP spid="11" grpId="0" animBg="1"/>
      <p:bldP spid="12" grpId="0" animBg="1"/>
      <p:bldP spid="13" grpId="0" animBg="1"/>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For comparison: CEA with Open Models (especially with Transmission)</a:t>
            </a:r>
          </a:p>
        </p:txBody>
      </p:sp>
      <p:sp>
        <p:nvSpPr>
          <p:cNvPr id="4" name="TextBox 3"/>
          <p:cNvSpPr txBox="1"/>
          <p:nvPr/>
        </p:nvSpPr>
        <p:spPr>
          <a:xfrm>
            <a:off x="735106" y="1782197"/>
            <a:ext cx="7169912" cy="369332"/>
          </a:xfrm>
          <a:prstGeom prst="rect">
            <a:avLst/>
          </a:prstGeom>
          <a:noFill/>
        </p:spPr>
        <p:txBody>
          <a:bodyPr wrap="none" rtlCol="0">
            <a:spAutoFit/>
          </a:bodyPr>
          <a:lstStyle/>
          <a:p>
            <a:r>
              <a:rPr lang="en-US" b="1" dirty="0">
                <a:latin typeface="+mj-lt"/>
              </a:rPr>
              <a:t>Starting time t=0: Cohort (often a birth cohort) so everyone the same age</a:t>
            </a:r>
          </a:p>
        </p:txBody>
      </p:sp>
      <p:sp>
        <p:nvSpPr>
          <p:cNvPr id="5" name="Rectangle 4"/>
          <p:cNvSpPr/>
          <p:nvPr/>
        </p:nvSpPr>
        <p:spPr>
          <a:xfrm>
            <a:off x="824752" y="2321859"/>
            <a:ext cx="251012" cy="726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6" name="TextBox 5"/>
          <p:cNvSpPr txBox="1"/>
          <p:nvPr/>
        </p:nvSpPr>
        <p:spPr>
          <a:xfrm>
            <a:off x="735105" y="4749516"/>
            <a:ext cx="7169913" cy="646331"/>
          </a:xfrm>
          <a:prstGeom prst="rect">
            <a:avLst/>
          </a:prstGeom>
          <a:noFill/>
        </p:spPr>
        <p:txBody>
          <a:bodyPr wrap="square" rtlCol="0">
            <a:spAutoFit/>
          </a:bodyPr>
          <a:lstStyle/>
          <a:p>
            <a:r>
              <a:rPr lang="en-US" b="1" dirty="0">
                <a:latin typeface="+mj-lt"/>
              </a:rPr>
              <a:t>However, with open population models, new cohorts enter at times after t=0. There is no single “lifetime” horizon for the population</a:t>
            </a:r>
          </a:p>
        </p:txBody>
      </p:sp>
      <p:sp>
        <p:nvSpPr>
          <p:cNvPr id="7" name="TextBox 6"/>
          <p:cNvSpPr txBox="1"/>
          <p:nvPr/>
        </p:nvSpPr>
        <p:spPr>
          <a:xfrm>
            <a:off x="735104" y="3108969"/>
            <a:ext cx="8005484" cy="646331"/>
          </a:xfrm>
          <a:prstGeom prst="rect">
            <a:avLst/>
          </a:prstGeom>
          <a:noFill/>
        </p:spPr>
        <p:txBody>
          <a:bodyPr wrap="square" rtlCol="0">
            <a:spAutoFit/>
          </a:bodyPr>
          <a:lstStyle/>
          <a:p>
            <a:r>
              <a:rPr lang="en-US" b="1" dirty="0">
                <a:latin typeface="+mj-lt"/>
              </a:rPr>
              <a:t>Without intervention, follow cohort over its remaining lifetime counting discounted QALYs and costs</a:t>
            </a:r>
          </a:p>
        </p:txBody>
      </p:sp>
      <p:sp>
        <p:nvSpPr>
          <p:cNvPr id="9" name="Rectangle 8"/>
          <p:cNvSpPr/>
          <p:nvPr/>
        </p:nvSpPr>
        <p:spPr>
          <a:xfrm>
            <a:off x="833712" y="3756254"/>
            <a:ext cx="251012" cy="726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0" name="Isosceles Triangle 9"/>
          <p:cNvSpPr/>
          <p:nvPr/>
        </p:nvSpPr>
        <p:spPr>
          <a:xfrm rot="5400000">
            <a:off x="3747006" y="1228452"/>
            <a:ext cx="726140" cy="57817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1" name="Rectangle 10"/>
          <p:cNvSpPr/>
          <p:nvPr/>
        </p:nvSpPr>
        <p:spPr>
          <a:xfrm>
            <a:off x="842672" y="5432704"/>
            <a:ext cx="251012" cy="726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 name="Isosceles Triangle 11"/>
          <p:cNvSpPr/>
          <p:nvPr/>
        </p:nvSpPr>
        <p:spPr>
          <a:xfrm rot="5400000">
            <a:off x="3755966" y="2904902"/>
            <a:ext cx="726140" cy="57817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TextBox 14"/>
          <p:cNvSpPr txBox="1"/>
          <p:nvPr/>
        </p:nvSpPr>
        <p:spPr>
          <a:xfrm>
            <a:off x="2647674" y="6363162"/>
            <a:ext cx="3986604" cy="369332"/>
          </a:xfrm>
          <a:prstGeom prst="rect">
            <a:avLst/>
          </a:prstGeom>
          <a:noFill/>
        </p:spPr>
        <p:txBody>
          <a:bodyPr wrap="none" rtlCol="0">
            <a:spAutoFit/>
          </a:bodyPr>
          <a:lstStyle/>
          <a:p>
            <a:r>
              <a:rPr lang="en-US" b="1" u="sng" dirty="0">
                <a:latin typeface="+mj-lt"/>
              </a:rPr>
              <a:t>So what are the appropriate horizon(s)?</a:t>
            </a:r>
            <a:endParaRPr lang="en-US" u="sng" dirty="0">
              <a:latin typeface="+mj-lt"/>
            </a:endParaRPr>
          </a:p>
        </p:txBody>
      </p:sp>
      <p:sp>
        <p:nvSpPr>
          <p:cNvPr id="14" name="Rectangle 13"/>
          <p:cNvSpPr/>
          <p:nvPr/>
        </p:nvSpPr>
        <p:spPr>
          <a:xfrm>
            <a:off x="1642073" y="5432708"/>
            <a:ext cx="251012" cy="7261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Isosceles Triangle 15"/>
          <p:cNvSpPr/>
          <p:nvPr/>
        </p:nvSpPr>
        <p:spPr>
          <a:xfrm rot="5400000">
            <a:off x="4562790" y="2904898"/>
            <a:ext cx="726140" cy="5781752"/>
          </a:xfrm>
          <a:prstGeom prst="triangl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7" name="Rectangle 16"/>
          <p:cNvSpPr/>
          <p:nvPr/>
        </p:nvSpPr>
        <p:spPr>
          <a:xfrm>
            <a:off x="2430988" y="5432703"/>
            <a:ext cx="251012" cy="72614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8" name="Isosceles Triangle 17"/>
          <p:cNvSpPr/>
          <p:nvPr/>
        </p:nvSpPr>
        <p:spPr>
          <a:xfrm rot="5400000">
            <a:off x="5351705" y="2904893"/>
            <a:ext cx="726140" cy="5781752"/>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extLst>
      <p:ext uri="{BB962C8B-B14F-4D97-AF65-F5344CB8AC3E}">
        <p14:creationId xmlns:p14="http://schemas.microsoft.com/office/powerpoint/2010/main" val="190538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P spid="14" grpId="0" animBg="1"/>
      <p:bldP spid="16" grpId="0" animBg="1"/>
      <p:bldP spid="17" grpId="0" animBg="1"/>
      <p:bldP spid="1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Time Horizons for CEA with Open Models (especially with Transmission)</a:t>
            </a:r>
          </a:p>
        </p:txBody>
      </p:sp>
      <p:sp>
        <p:nvSpPr>
          <p:cNvPr id="4" name="TextBox 3"/>
          <p:cNvSpPr txBox="1"/>
          <p:nvPr/>
        </p:nvSpPr>
        <p:spPr>
          <a:xfrm>
            <a:off x="735106" y="1647722"/>
            <a:ext cx="8193741" cy="1477328"/>
          </a:xfrm>
          <a:prstGeom prst="rect">
            <a:avLst/>
          </a:prstGeom>
          <a:noFill/>
        </p:spPr>
        <p:txBody>
          <a:bodyPr wrap="square" rtlCol="0">
            <a:spAutoFit/>
          </a:bodyPr>
          <a:lstStyle/>
          <a:p>
            <a:r>
              <a:rPr lang="en-US" b="1" dirty="0">
                <a:latin typeface="+mj-lt"/>
              </a:rPr>
              <a:t>We introduce the notion of an “analytic horizon” in addition to a “lifetime horizon”</a:t>
            </a:r>
          </a:p>
          <a:p>
            <a:pPr marL="285750" indent="-285750">
              <a:buFont typeface="Arial" panose="020B0604020202020204" pitchFamily="34" charset="0"/>
              <a:buChar char="•"/>
            </a:pPr>
            <a:r>
              <a:rPr lang="en-US" b="1" dirty="0">
                <a:latin typeface="+mj-lt"/>
              </a:rPr>
              <a:t>The analytic horizon (in general) is defined by the time over which the intervention(s) is directly relevant</a:t>
            </a:r>
          </a:p>
          <a:p>
            <a:pPr marL="285750" indent="-285750">
              <a:buFont typeface="Arial" panose="020B0604020202020204" pitchFamily="34" charset="0"/>
              <a:buChar char="•"/>
            </a:pPr>
            <a:r>
              <a:rPr lang="en-US" b="1" dirty="0">
                <a:latin typeface="+mj-lt"/>
              </a:rPr>
              <a:t>Benefits for any person/cohort alive during the analytic horizon should be counted over their lifetime</a:t>
            </a:r>
          </a:p>
        </p:txBody>
      </p:sp>
      <p:sp>
        <p:nvSpPr>
          <p:cNvPr id="3" name="Left Brace 2"/>
          <p:cNvSpPr/>
          <p:nvPr/>
        </p:nvSpPr>
        <p:spPr>
          <a:xfrm rot="5400000">
            <a:off x="2568389" y="1770527"/>
            <a:ext cx="412376" cy="4294097"/>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8" name="TextBox 7"/>
          <p:cNvSpPr txBox="1"/>
          <p:nvPr/>
        </p:nvSpPr>
        <p:spPr>
          <a:xfrm>
            <a:off x="1210239" y="3150202"/>
            <a:ext cx="3205749" cy="369332"/>
          </a:xfrm>
          <a:prstGeom prst="rect">
            <a:avLst/>
          </a:prstGeom>
          <a:noFill/>
        </p:spPr>
        <p:txBody>
          <a:bodyPr wrap="none" rtlCol="0">
            <a:spAutoFit/>
          </a:bodyPr>
          <a:lstStyle/>
          <a:p>
            <a:r>
              <a:rPr lang="en-US" b="1" dirty="0">
                <a:latin typeface="+mj-lt"/>
              </a:rPr>
              <a:t>Analytic Horizon (e.g., 20 years)</a:t>
            </a:r>
          </a:p>
        </p:txBody>
      </p:sp>
      <p:sp>
        <p:nvSpPr>
          <p:cNvPr id="19" name="Rectangle 18"/>
          <p:cNvSpPr/>
          <p:nvPr/>
        </p:nvSpPr>
        <p:spPr>
          <a:xfrm>
            <a:off x="645442" y="4213464"/>
            <a:ext cx="251012" cy="72614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Rectangle 19"/>
          <p:cNvSpPr/>
          <p:nvPr/>
        </p:nvSpPr>
        <p:spPr>
          <a:xfrm>
            <a:off x="1444843" y="4213468"/>
            <a:ext cx="251012" cy="72614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 name="Rectangle 20"/>
          <p:cNvSpPr/>
          <p:nvPr/>
        </p:nvSpPr>
        <p:spPr>
          <a:xfrm>
            <a:off x="2233758" y="4213463"/>
            <a:ext cx="251012" cy="7261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 name="Rectangle 21"/>
          <p:cNvSpPr/>
          <p:nvPr/>
        </p:nvSpPr>
        <p:spPr>
          <a:xfrm>
            <a:off x="3039021" y="4213469"/>
            <a:ext cx="251012" cy="72614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Rectangle 22"/>
          <p:cNvSpPr/>
          <p:nvPr/>
        </p:nvSpPr>
        <p:spPr>
          <a:xfrm>
            <a:off x="3838422" y="4213473"/>
            <a:ext cx="251012" cy="7261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4" name="Rectangle 23"/>
          <p:cNvSpPr/>
          <p:nvPr/>
        </p:nvSpPr>
        <p:spPr>
          <a:xfrm>
            <a:off x="4627337" y="4213468"/>
            <a:ext cx="251012" cy="7261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TextBox 12"/>
          <p:cNvSpPr txBox="1"/>
          <p:nvPr/>
        </p:nvSpPr>
        <p:spPr>
          <a:xfrm>
            <a:off x="398419" y="5029191"/>
            <a:ext cx="494046" cy="369332"/>
          </a:xfrm>
          <a:prstGeom prst="rect">
            <a:avLst/>
          </a:prstGeom>
          <a:noFill/>
        </p:spPr>
        <p:txBody>
          <a:bodyPr wrap="none" rtlCol="0">
            <a:spAutoFit/>
          </a:bodyPr>
          <a:lstStyle/>
          <a:p>
            <a:r>
              <a:rPr lang="en-US" b="1" i="1" dirty="0">
                <a:latin typeface="+mj-lt"/>
              </a:rPr>
              <a:t>t=0</a:t>
            </a:r>
          </a:p>
        </p:txBody>
      </p:sp>
      <p:sp>
        <p:nvSpPr>
          <p:cNvPr id="25" name="TextBox 24"/>
          <p:cNvSpPr txBox="1"/>
          <p:nvPr/>
        </p:nvSpPr>
        <p:spPr>
          <a:xfrm>
            <a:off x="4674603" y="5029191"/>
            <a:ext cx="665567" cy="369332"/>
          </a:xfrm>
          <a:prstGeom prst="rect">
            <a:avLst/>
          </a:prstGeom>
          <a:noFill/>
        </p:spPr>
        <p:txBody>
          <a:bodyPr wrap="none" rtlCol="0">
            <a:spAutoFit/>
          </a:bodyPr>
          <a:lstStyle/>
          <a:p>
            <a:r>
              <a:rPr lang="en-US" b="1" i="1" dirty="0">
                <a:latin typeface="+mj-lt"/>
              </a:rPr>
              <a:t>t=AH</a:t>
            </a:r>
          </a:p>
        </p:txBody>
      </p:sp>
      <p:sp>
        <p:nvSpPr>
          <p:cNvPr id="26" name="TextBox 25"/>
          <p:cNvSpPr txBox="1"/>
          <p:nvPr/>
        </p:nvSpPr>
        <p:spPr>
          <a:xfrm>
            <a:off x="573041" y="5393180"/>
            <a:ext cx="8355806" cy="1477328"/>
          </a:xfrm>
          <a:prstGeom prst="rect">
            <a:avLst/>
          </a:prstGeom>
          <a:noFill/>
        </p:spPr>
        <p:txBody>
          <a:bodyPr wrap="square" rtlCol="0">
            <a:spAutoFit/>
          </a:bodyPr>
          <a:lstStyle/>
          <a:p>
            <a:r>
              <a:rPr lang="en-US" b="1" dirty="0">
                <a:latin typeface="+mj-lt"/>
              </a:rPr>
              <a:t>During the analytic time horizon, QALYs and/or costs of those alive can change due to intervention(s) which means that the numbers of people surviving to the AH may be different and in different health states than w/o the intervention (e.g., more uninfected people alive because transmission was reduced). </a:t>
            </a:r>
            <a:r>
              <a:rPr lang="en-US" b="1" u="sng" dirty="0">
                <a:latin typeface="+mj-lt"/>
              </a:rPr>
              <a:t>What should we do about these survivors in terms of taking a “lifetime horizon” for them?</a:t>
            </a:r>
            <a:endParaRPr lang="en-US" u="sng" dirty="0">
              <a:latin typeface="+mj-lt"/>
            </a:endParaRPr>
          </a:p>
        </p:txBody>
      </p:sp>
    </p:spTree>
    <p:extLst>
      <p:ext uri="{BB962C8B-B14F-4D97-AF65-F5344CB8AC3E}">
        <p14:creationId xmlns:p14="http://schemas.microsoft.com/office/powerpoint/2010/main" val="2057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19" grpId="0" animBg="1"/>
      <p:bldP spid="20" grpId="0" animBg="1"/>
      <p:bldP spid="21" grpId="0" animBg="1"/>
      <p:bldP spid="22" grpId="0" animBg="1"/>
      <p:bldP spid="23" grpId="0" animBg="1"/>
      <p:bldP spid="24" grpId="0" animBg="1"/>
      <p:bldP spid="13" grpId="0"/>
      <p:bldP spid="25" grpId="0"/>
      <p:bldP spid="2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Time Horizons for CEA with Open Models (especially with Transmission)</a:t>
            </a:r>
          </a:p>
        </p:txBody>
      </p:sp>
      <p:sp>
        <p:nvSpPr>
          <p:cNvPr id="4" name="TextBox 3"/>
          <p:cNvSpPr txBox="1"/>
          <p:nvPr/>
        </p:nvSpPr>
        <p:spPr>
          <a:xfrm>
            <a:off x="735106" y="1647722"/>
            <a:ext cx="8193741" cy="1477328"/>
          </a:xfrm>
          <a:prstGeom prst="rect">
            <a:avLst/>
          </a:prstGeom>
          <a:noFill/>
        </p:spPr>
        <p:txBody>
          <a:bodyPr wrap="square" rtlCol="0">
            <a:spAutoFit/>
          </a:bodyPr>
          <a:lstStyle/>
          <a:p>
            <a:r>
              <a:rPr lang="en-US" b="1" dirty="0">
                <a:latin typeface="+mj-lt"/>
              </a:rPr>
              <a:t>After “analytic horizon”, goal: count up the remaining QALYs &amp; costs (discounted)</a:t>
            </a:r>
          </a:p>
          <a:p>
            <a:pPr marL="285750" indent="-285750">
              <a:buFont typeface="Arial" panose="020B0604020202020204" pitchFamily="34" charset="0"/>
              <a:buChar char="•"/>
            </a:pPr>
            <a:r>
              <a:rPr lang="en-US" b="1" dirty="0">
                <a:latin typeface="+mj-lt"/>
              </a:rPr>
              <a:t>Ignore additional births (cohorts) entering the model for t&gt;AH</a:t>
            </a:r>
          </a:p>
          <a:p>
            <a:pPr marL="285750" indent="-285750">
              <a:buFont typeface="Arial" panose="020B0604020202020204" pitchFamily="34" charset="0"/>
              <a:buChar char="•"/>
            </a:pPr>
            <a:r>
              <a:rPr lang="en-US" b="1" dirty="0">
                <a:latin typeface="+mj-lt"/>
              </a:rPr>
              <a:t>Ignore additional transmission effects after t&gt;AH</a:t>
            </a:r>
          </a:p>
          <a:p>
            <a:pPr marL="285750" indent="-285750">
              <a:buFont typeface="Arial" panose="020B0604020202020204" pitchFamily="34" charset="0"/>
              <a:buChar char="•"/>
            </a:pPr>
            <a:r>
              <a:rPr lang="en-US" b="1" dirty="0">
                <a:latin typeface="+mj-lt"/>
              </a:rPr>
              <a:t>Need to ensure we not only discount back to from t&gt;AH to t=AH but actually back to t=0</a:t>
            </a:r>
          </a:p>
        </p:txBody>
      </p:sp>
      <p:sp>
        <p:nvSpPr>
          <p:cNvPr id="3" name="Left Brace 2"/>
          <p:cNvSpPr/>
          <p:nvPr/>
        </p:nvSpPr>
        <p:spPr>
          <a:xfrm rot="5400000">
            <a:off x="2568389" y="1770527"/>
            <a:ext cx="412376" cy="4294097"/>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8" name="TextBox 7"/>
          <p:cNvSpPr txBox="1"/>
          <p:nvPr/>
        </p:nvSpPr>
        <p:spPr>
          <a:xfrm>
            <a:off x="1210239" y="3150202"/>
            <a:ext cx="3205749" cy="369332"/>
          </a:xfrm>
          <a:prstGeom prst="rect">
            <a:avLst/>
          </a:prstGeom>
          <a:noFill/>
        </p:spPr>
        <p:txBody>
          <a:bodyPr wrap="none" rtlCol="0">
            <a:spAutoFit/>
          </a:bodyPr>
          <a:lstStyle/>
          <a:p>
            <a:r>
              <a:rPr lang="en-US" b="1" dirty="0">
                <a:latin typeface="+mj-lt"/>
              </a:rPr>
              <a:t>Analytic Horizon (e.g., 20 years)</a:t>
            </a:r>
          </a:p>
        </p:txBody>
      </p:sp>
      <p:sp>
        <p:nvSpPr>
          <p:cNvPr id="19" name="Rectangle 18"/>
          <p:cNvSpPr/>
          <p:nvPr/>
        </p:nvSpPr>
        <p:spPr>
          <a:xfrm>
            <a:off x="645442" y="4213464"/>
            <a:ext cx="251012" cy="72614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TextBox 12"/>
          <p:cNvSpPr txBox="1"/>
          <p:nvPr/>
        </p:nvSpPr>
        <p:spPr>
          <a:xfrm>
            <a:off x="398419" y="5029191"/>
            <a:ext cx="494046" cy="369332"/>
          </a:xfrm>
          <a:prstGeom prst="rect">
            <a:avLst/>
          </a:prstGeom>
          <a:noFill/>
        </p:spPr>
        <p:txBody>
          <a:bodyPr wrap="none" rtlCol="0">
            <a:spAutoFit/>
          </a:bodyPr>
          <a:lstStyle/>
          <a:p>
            <a:r>
              <a:rPr lang="en-US" b="1" i="1" dirty="0">
                <a:latin typeface="+mj-lt"/>
              </a:rPr>
              <a:t>t=0</a:t>
            </a:r>
          </a:p>
        </p:txBody>
      </p:sp>
      <p:sp>
        <p:nvSpPr>
          <p:cNvPr id="25" name="TextBox 24"/>
          <p:cNvSpPr txBox="1"/>
          <p:nvPr/>
        </p:nvSpPr>
        <p:spPr>
          <a:xfrm>
            <a:off x="4674603" y="5029191"/>
            <a:ext cx="665567" cy="369332"/>
          </a:xfrm>
          <a:prstGeom prst="rect">
            <a:avLst/>
          </a:prstGeom>
          <a:noFill/>
        </p:spPr>
        <p:txBody>
          <a:bodyPr wrap="none" rtlCol="0">
            <a:spAutoFit/>
          </a:bodyPr>
          <a:lstStyle/>
          <a:p>
            <a:r>
              <a:rPr lang="en-US" b="1" i="1" dirty="0">
                <a:latin typeface="+mj-lt"/>
              </a:rPr>
              <a:t>t=AH</a:t>
            </a:r>
          </a:p>
        </p:txBody>
      </p:sp>
      <p:sp>
        <p:nvSpPr>
          <p:cNvPr id="26" name="TextBox 25"/>
          <p:cNvSpPr txBox="1"/>
          <p:nvPr/>
        </p:nvSpPr>
        <p:spPr>
          <a:xfrm>
            <a:off x="573041" y="5393180"/>
            <a:ext cx="8355806" cy="923330"/>
          </a:xfrm>
          <a:prstGeom prst="rect">
            <a:avLst/>
          </a:prstGeom>
          <a:noFill/>
        </p:spPr>
        <p:txBody>
          <a:bodyPr wrap="square" rtlCol="0">
            <a:spAutoFit/>
          </a:bodyPr>
          <a:lstStyle/>
          <a:p>
            <a:r>
              <a:rPr lang="en-US" b="1" u="sng" dirty="0">
                <a:latin typeface="+mj-lt"/>
              </a:rPr>
              <a:t>How would you implement this post-AH counting of QALYs and costs?</a:t>
            </a:r>
          </a:p>
          <a:p>
            <a:r>
              <a:rPr lang="en-US" b="1" u="sng" dirty="0">
                <a:latin typeface="+mj-lt"/>
              </a:rPr>
              <a:t>How would you assess whether the length of the AH matters for your ICER estimates?</a:t>
            </a:r>
          </a:p>
          <a:p>
            <a:r>
              <a:rPr lang="en-US" b="1" u="sng" dirty="0">
                <a:latin typeface="+mj-lt"/>
              </a:rPr>
              <a:t>If it matters, how would you address this (generally)?</a:t>
            </a:r>
            <a:endParaRPr lang="en-US" u="sng" dirty="0">
              <a:latin typeface="+mj-lt"/>
            </a:endParaRPr>
          </a:p>
        </p:txBody>
      </p:sp>
      <p:sp>
        <p:nvSpPr>
          <p:cNvPr id="27" name="Isosceles Triangle 26"/>
          <p:cNvSpPr/>
          <p:nvPr/>
        </p:nvSpPr>
        <p:spPr>
          <a:xfrm rot="5400000">
            <a:off x="3475352" y="1685668"/>
            <a:ext cx="726140" cy="5781752"/>
          </a:xfrm>
          <a:prstGeom prst="triangl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Rectangle 19"/>
          <p:cNvSpPr/>
          <p:nvPr/>
        </p:nvSpPr>
        <p:spPr>
          <a:xfrm>
            <a:off x="1444843" y="4213468"/>
            <a:ext cx="251012" cy="72614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Isosceles Triangle 27"/>
          <p:cNvSpPr/>
          <p:nvPr/>
        </p:nvSpPr>
        <p:spPr>
          <a:xfrm rot="5400000">
            <a:off x="4264267" y="1681235"/>
            <a:ext cx="726140" cy="5781752"/>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 name="Rectangle 20"/>
          <p:cNvSpPr/>
          <p:nvPr/>
        </p:nvSpPr>
        <p:spPr>
          <a:xfrm>
            <a:off x="2233758" y="4213463"/>
            <a:ext cx="251012" cy="72614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9" name="Isosceles Triangle 28"/>
          <p:cNvSpPr/>
          <p:nvPr/>
        </p:nvSpPr>
        <p:spPr>
          <a:xfrm rot="5400000">
            <a:off x="5080055" y="1681235"/>
            <a:ext cx="726140" cy="5781752"/>
          </a:xfrm>
          <a:prstGeom prst="triangl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2" name="Rectangle 21"/>
          <p:cNvSpPr/>
          <p:nvPr/>
        </p:nvSpPr>
        <p:spPr>
          <a:xfrm>
            <a:off x="3039021" y="4213469"/>
            <a:ext cx="251012" cy="72614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0" name="Isosceles Triangle 29"/>
          <p:cNvSpPr/>
          <p:nvPr/>
        </p:nvSpPr>
        <p:spPr>
          <a:xfrm rot="5400000">
            <a:off x="5890054" y="1681235"/>
            <a:ext cx="726140" cy="5781752"/>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3" name="Rectangle 22"/>
          <p:cNvSpPr/>
          <p:nvPr/>
        </p:nvSpPr>
        <p:spPr>
          <a:xfrm>
            <a:off x="3838422" y="4213473"/>
            <a:ext cx="251012" cy="7261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4" name="Rectangle 23"/>
          <p:cNvSpPr/>
          <p:nvPr/>
        </p:nvSpPr>
        <p:spPr>
          <a:xfrm>
            <a:off x="4627337" y="4213468"/>
            <a:ext cx="251012" cy="7261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Rectangle 4"/>
          <p:cNvSpPr/>
          <p:nvPr/>
        </p:nvSpPr>
        <p:spPr>
          <a:xfrm>
            <a:off x="5007386" y="4123764"/>
            <a:ext cx="4136614" cy="905427"/>
          </a:xfrm>
          <a:prstGeom prst="rect">
            <a:avLst/>
          </a:prstGeom>
          <a:noFill/>
          <a:ln w="5715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Tree>
    <p:extLst>
      <p:ext uri="{BB962C8B-B14F-4D97-AF65-F5344CB8AC3E}">
        <p14:creationId xmlns:p14="http://schemas.microsoft.com/office/powerpoint/2010/main" val="99468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P spid="20" grpId="0" animBg="1"/>
      <p:bldP spid="28" grpId="0" animBg="1"/>
      <p:bldP spid="21" grpId="0" animBg="1"/>
      <p:bldP spid="29" grpId="0" animBg="1"/>
      <p:bldP spid="22" grpId="0" animBg="1"/>
      <p:bldP spid="30" grpId="0" animBg="1"/>
      <p:bldP spid="23" grpId="0" animBg="1"/>
      <p:bldP spid="24" grpId="0" animBg="1"/>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Time Horizons for CEA with Open Models (especially with Transmission)</a:t>
            </a:r>
          </a:p>
        </p:txBody>
      </p:sp>
      <p:sp>
        <p:nvSpPr>
          <p:cNvPr id="26" name="TextBox 25"/>
          <p:cNvSpPr txBox="1"/>
          <p:nvPr/>
        </p:nvSpPr>
        <p:spPr>
          <a:xfrm>
            <a:off x="573041" y="1676400"/>
            <a:ext cx="8355806" cy="923330"/>
          </a:xfrm>
          <a:prstGeom prst="rect">
            <a:avLst/>
          </a:prstGeom>
          <a:noFill/>
        </p:spPr>
        <p:txBody>
          <a:bodyPr wrap="square" rtlCol="0">
            <a:spAutoFit/>
          </a:bodyPr>
          <a:lstStyle/>
          <a:p>
            <a:r>
              <a:rPr lang="en-US" b="1" u="sng" dirty="0">
                <a:latin typeface="+mj-lt"/>
              </a:rPr>
              <a:t>How would you implement this post-AH counting of QALYs and costs?</a:t>
            </a:r>
          </a:p>
          <a:p>
            <a:r>
              <a:rPr lang="en-US" b="1" u="sng" dirty="0">
                <a:latin typeface="+mj-lt"/>
              </a:rPr>
              <a:t>How would you assess whether the length of the AH matters for your ICER estimates?</a:t>
            </a:r>
          </a:p>
          <a:p>
            <a:r>
              <a:rPr lang="en-US" b="1" u="sng" dirty="0">
                <a:latin typeface="+mj-lt"/>
              </a:rPr>
              <a:t>If it matters, how would you address this (generally)?</a:t>
            </a:r>
            <a:endParaRPr lang="en-US" u="sng" dirty="0">
              <a:latin typeface="+mj-lt"/>
            </a:endParaRPr>
          </a:p>
        </p:txBody>
      </p:sp>
      <p:sp>
        <p:nvSpPr>
          <p:cNvPr id="31" name="TextBox 30">
            <a:extLst>
              <a:ext uri="{FF2B5EF4-FFF2-40B4-BE49-F238E27FC236}">
                <a16:creationId xmlns:a16="http://schemas.microsoft.com/office/drawing/2014/main" id="{27CB8304-ED66-4863-A11B-25D65F876425}"/>
              </a:ext>
            </a:extLst>
          </p:cNvPr>
          <p:cNvSpPr txBox="1"/>
          <p:nvPr/>
        </p:nvSpPr>
        <p:spPr>
          <a:xfrm>
            <a:off x="559484" y="2819400"/>
            <a:ext cx="8355806" cy="2862322"/>
          </a:xfrm>
          <a:prstGeom prst="rect">
            <a:avLst/>
          </a:prstGeom>
          <a:noFill/>
        </p:spPr>
        <p:txBody>
          <a:bodyPr wrap="square" rtlCol="0">
            <a:spAutoFit/>
          </a:bodyPr>
          <a:lstStyle/>
          <a:p>
            <a:r>
              <a:rPr lang="en-US" b="1" u="sng" dirty="0">
                <a:latin typeface="+mj-lt"/>
              </a:rPr>
              <a:t>How would you implement this post-AH counting of QALYs and costs?</a:t>
            </a:r>
          </a:p>
          <a:p>
            <a:pPr marL="800100" lvl="1" indent="-342900">
              <a:buAutoNum type="arabicPeriod"/>
            </a:pPr>
            <a:r>
              <a:rPr lang="en-US" b="1" dirty="0">
                <a:latin typeface="+mj-lt"/>
              </a:rPr>
              <a:t>Could run the model with births and transmission turned off</a:t>
            </a:r>
          </a:p>
          <a:p>
            <a:pPr marL="800100" lvl="1" indent="-342900">
              <a:buAutoNum type="arabicPeriod"/>
            </a:pPr>
            <a:r>
              <a:rPr lang="en-US" b="1" dirty="0">
                <a:latin typeface="+mj-lt"/>
              </a:rPr>
              <a:t>Could flow anyone alive at the end of the AH into simple Markov models</a:t>
            </a:r>
          </a:p>
          <a:p>
            <a:r>
              <a:rPr lang="en-US" b="1" u="sng" dirty="0">
                <a:latin typeface="+mj-lt"/>
              </a:rPr>
              <a:t>How would you assess whether the length of the AH matters for your ICER estimates?</a:t>
            </a:r>
          </a:p>
          <a:p>
            <a:pPr marL="800100" lvl="1" indent="-342900">
              <a:buAutoNum type="arabicPeriod"/>
            </a:pPr>
            <a:r>
              <a:rPr lang="en-US" b="1" dirty="0">
                <a:latin typeface="+mj-lt"/>
              </a:rPr>
              <a:t>Run analysis with different AH durations and see</a:t>
            </a:r>
          </a:p>
          <a:p>
            <a:pPr marL="800100" lvl="1" indent="-342900">
              <a:buAutoNum type="arabicPeriod"/>
            </a:pPr>
            <a:r>
              <a:rPr lang="en-US" b="1" dirty="0">
                <a:latin typeface="+mj-lt"/>
              </a:rPr>
              <a:t>Could probably theorize about it more, but I think harder to know for sure</a:t>
            </a:r>
          </a:p>
          <a:p>
            <a:r>
              <a:rPr lang="en-US" b="1" u="sng" dirty="0">
                <a:latin typeface="+mj-lt"/>
              </a:rPr>
              <a:t>If it matters, how would you address this (generally)?</a:t>
            </a:r>
          </a:p>
          <a:p>
            <a:pPr marL="800100" lvl="1" indent="-342900">
              <a:buFont typeface="+mj-lt"/>
              <a:buAutoNum type="arabicPeriod"/>
            </a:pPr>
            <a:r>
              <a:rPr lang="en-US" b="1" dirty="0">
                <a:latin typeface="+mj-lt"/>
              </a:rPr>
              <a:t>This means that transmission even far in the future is having an effect. Probably implies that the relevance of the decision is actually longer. In any case, report the results for a range of AH durations.</a:t>
            </a:r>
            <a:endParaRPr lang="en-US" dirty="0">
              <a:latin typeface="+mj-lt"/>
            </a:endParaRPr>
          </a:p>
        </p:txBody>
      </p:sp>
    </p:spTree>
    <p:extLst>
      <p:ext uri="{BB962C8B-B14F-4D97-AF65-F5344CB8AC3E}">
        <p14:creationId xmlns:p14="http://schemas.microsoft.com/office/powerpoint/2010/main" val="271841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pPr eaLnBrk="1" hangingPunct="1"/>
            <a:r>
              <a:rPr lang="en-US" altLang="en-US" b="1" dirty="0">
                <a:ea typeface="ＭＳ Ｐゴシック" pitchFamily="34" charset="-128"/>
              </a:rPr>
              <a:t>Important Announcements</a:t>
            </a:r>
          </a:p>
        </p:txBody>
      </p:sp>
      <p:sp>
        <p:nvSpPr>
          <p:cNvPr id="70658" name="Content Placeholder 5"/>
          <p:cNvSpPr>
            <a:spLocks noGrp="1"/>
          </p:cNvSpPr>
          <p:nvPr>
            <p:ph idx="1"/>
          </p:nvPr>
        </p:nvSpPr>
        <p:spPr>
          <a:xfrm>
            <a:off x="457200" y="1371600"/>
            <a:ext cx="8382000" cy="4525963"/>
          </a:xfrm>
        </p:spPr>
        <p:txBody>
          <a:bodyPr/>
          <a:lstStyle/>
          <a:p>
            <a:pPr eaLnBrk="1" hangingPunct="1"/>
            <a:endParaRPr lang="en-US" altLang="en-US" sz="2800" dirty="0">
              <a:ea typeface="ＭＳ Ｐゴシック" pitchFamily="34" charset="-128"/>
            </a:endParaRPr>
          </a:p>
        </p:txBody>
      </p:sp>
    </p:spTree>
    <p:extLst>
      <p:ext uri="{BB962C8B-B14F-4D97-AF65-F5344CB8AC3E}">
        <p14:creationId xmlns:p14="http://schemas.microsoft.com/office/powerpoint/2010/main" val="1077067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Practical Questions</a:t>
            </a:r>
          </a:p>
        </p:txBody>
      </p:sp>
      <p:sp>
        <p:nvSpPr>
          <p:cNvPr id="3" name="Content Placeholder 2"/>
          <p:cNvSpPr>
            <a:spLocks noGrp="1"/>
          </p:cNvSpPr>
          <p:nvPr>
            <p:ph idx="1"/>
          </p:nvPr>
        </p:nvSpPr>
        <p:spPr/>
        <p:txBody>
          <a:bodyPr>
            <a:normAutofit/>
          </a:bodyPr>
          <a:lstStyle/>
          <a:p>
            <a:pPr marL="0" indent="0">
              <a:buNone/>
            </a:pPr>
            <a:r>
              <a:rPr lang="en-US" dirty="0"/>
              <a:t>For health policy evaluations, how is value defined and calculated?</a:t>
            </a:r>
          </a:p>
          <a:p>
            <a:pPr marL="0" indent="0">
              <a:buNone/>
            </a:pPr>
            <a:endParaRPr lang="en-US" dirty="0"/>
          </a:p>
          <a:p>
            <a:pPr marL="0" indent="0">
              <a:buNone/>
            </a:pPr>
            <a:r>
              <a:rPr lang="en-US" dirty="0"/>
              <a:t>How do we assess the value of alternative interventions or policies intended to control or eliminate an infectious disease epidemic in a given population?</a:t>
            </a:r>
          </a:p>
          <a:p>
            <a:endParaRPr lang="en-US" dirty="0"/>
          </a:p>
          <a:p>
            <a:endParaRPr lang="en-US" dirty="0"/>
          </a:p>
        </p:txBody>
      </p:sp>
    </p:spTree>
    <p:extLst>
      <p:ext uri="{BB962C8B-B14F-4D97-AF65-F5344CB8AC3E}">
        <p14:creationId xmlns:p14="http://schemas.microsoft.com/office/powerpoint/2010/main" val="1466202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Learning Objectives</a:t>
            </a:r>
          </a:p>
        </p:txBody>
      </p:sp>
      <p:sp>
        <p:nvSpPr>
          <p:cNvPr id="3" name="Content Placeholder 2"/>
          <p:cNvSpPr>
            <a:spLocks noGrp="1"/>
          </p:cNvSpPr>
          <p:nvPr>
            <p:ph idx="1"/>
          </p:nvPr>
        </p:nvSpPr>
        <p:spPr>
          <a:xfrm>
            <a:off x="228600" y="1600200"/>
            <a:ext cx="8686800" cy="5105400"/>
          </a:xfrm>
        </p:spPr>
        <p:txBody>
          <a:bodyPr>
            <a:normAutofit fontScale="92500" lnSpcReduction="10000"/>
          </a:bodyPr>
          <a:lstStyle/>
          <a:p>
            <a:r>
              <a:rPr lang="en-US" sz="1800" dirty="0"/>
              <a:t>Define Value and contrast it with assessments of cost-minimization and health-maximization</a:t>
            </a:r>
          </a:p>
          <a:p>
            <a:r>
              <a:rPr lang="en-US" sz="1800" dirty="0"/>
              <a:t>Define a decision problem in terms of alternatives and outcomes</a:t>
            </a:r>
          </a:p>
          <a:p>
            <a:r>
              <a:rPr lang="en-US" sz="1800" dirty="0"/>
              <a:t>Characterize interventions on the cost-effectiveness plane</a:t>
            </a:r>
          </a:p>
          <a:p>
            <a:r>
              <a:rPr lang="en-US" sz="1800" dirty="0"/>
              <a:t>Identify the areas of the cost-effectiveness plane where incremental analysis is required</a:t>
            </a:r>
          </a:p>
          <a:p>
            <a:r>
              <a:rPr lang="en-US" sz="1800" dirty="0"/>
              <a:t>Define the incremental cost-effectiveness ratio and when it connotes higher (lower) value</a:t>
            </a:r>
          </a:p>
          <a:p>
            <a:r>
              <a:rPr lang="en-US" sz="1800" dirty="0"/>
              <a:t>Know to ALWAYS avoid using average cost-effectiveness ratios</a:t>
            </a:r>
          </a:p>
          <a:p>
            <a:r>
              <a:rPr lang="en-US" sz="1800" dirty="0"/>
              <a:t>Become familiar with dominance to identify the cost-effectiveness frontier (graphical and tabular)</a:t>
            </a:r>
          </a:p>
          <a:p>
            <a:r>
              <a:rPr lang="en-US" sz="1800" dirty="0"/>
              <a:t>Consider how total costs and effects are streams of outcomes over a long time horizon</a:t>
            </a:r>
          </a:p>
          <a:p>
            <a:r>
              <a:rPr lang="en-US" sz="1800" dirty="0"/>
              <a:t>Become familiar with equations that include discounting</a:t>
            </a:r>
          </a:p>
          <a:p>
            <a:r>
              <a:rPr lang="en-US" sz="1800" dirty="0"/>
              <a:t>Become familiar with Quality-Adjusted Life Expectancy and Life Years (QALYs)</a:t>
            </a:r>
          </a:p>
          <a:p>
            <a:r>
              <a:rPr lang="en-US" sz="1800" dirty="0"/>
              <a:t>Connect computation of these streams and our simulation models and justify why we would use models to do this</a:t>
            </a:r>
          </a:p>
          <a:p>
            <a:r>
              <a:rPr lang="en-US" sz="1800" dirty="0"/>
              <a:t>Examine an applied example (TB and MDR-TB) which illustrates a cost-effectiveness using a dynamic transmission model</a:t>
            </a:r>
          </a:p>
          <a:p>
            <a:r>
              <a:rPr lang="en-US" sz="1800" dirty="0"/>
              <a:t>Consider advanced topic 1: How do we consider and report uncertainty in a CEA</a:t>
            </a:r>
          </a:p>
          <a:p>
            <a:r>
              <a:rPr lang="en-US" sz="1800" dirty="0"/>
              <a:t>Consider advanced topic 2: CEA with open populations vs. single cohorts</a:t>
            </a:r>
          </a:p>
        </p:txBody>
      </p:sp>
    </p:spTree>
    <p:extLst>
      <p:ext uri="{BB962C8B-B14F-4D97-AF65-F5344CB8AC3E}">
        <p14:creationId xmlns:p14="http://schemas.microsoft.com/office/powerpoint/2010/main" val="2724521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2" name="Title 1">
            <a:extLst>
              <a:ext uri="{FF2B5EF4-FFF2-40B4-BE49-F238E27FC236}">
                <a16:creationId xmlns:a16="http://schemas.microsoft.com/office/drawing/2014/main" id="{DE05972A-5CFB-4118-A198-85A282A180A8}"/>
              </a:ext>
            </a:extLst>
          </p:cNvPr>
          <p:cNvSpPr>
            <a:spLocks noGrp="1"/>
          </p:cNvSpPr>
          <p:nvPr>
            <p:ph type="title"/>
          </p:nvPr>
        </p:nvSpPr>
        <p:spPr/>
        <p:txBody>
          <a:bodyPr/>
          <a:lstStyle/>
          <a:p>
            <a:r>
              <a:rPr lang="en-US" dirty="0"/>
              <a:t>What is value?</a:t>
            </a:r>
          </a:p>
        </p:txBody>
      </p:sp>
    </p:spTree>
    <p:extLst>
      <p:ext uri="{BB962C8B-B14F-4D97-AF65-F5344CB8AC3E}">
        <p14:creationId xmlns:p14="http://schemas.microsoft.com/office/powerpoint/2010/main" val="31458997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10403</TotalTime>
  <Words>3060</Words>
  <Application>Microsoft Office PowerPoint</Application>
  <PresentationFormat>On-screen Show (4:3)</PresentationFormat>
  <Paragraphs>571</Paragraphs>
  <Slides>69</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Arial</vt:lpstr>
      <vt:lpstr>Calibri</vt:lpstr>
      <vt:lpstr>Cambria Math</vt:lpstr>
      <vt:lpstr>Tahoma</vt:lpstr>
      <vt:lpstr>Times New Roman</vt:lpstr>
      <vt:lpstr>Office Theme</vt:lpstr>
      <vt:lpstr>Models for Understanding and Controlling Global Infectious Diseases HUMBIO 154D / HRP 204 </vt:lpstr>
      <vt:lpstr>Course Roadmap</vt:lpstr>
      <vt:lpstr>REAL-WORLD RELEVANCE oF ECONOMIC EVALUATION AND POLICY ANALYSIS </vt:lpstr>
      <vt:lpstr>PowerPoint Presentation</vt:lpstr>
      <vt:lpstr>PowerPoint Presentation</vt:lpstr>
      <vt:lpstr>A debate over a decision argued about what the costs and benefits are and how we weight them</vt:lpstr>
      <vt:lpstr>Practical Questions</vt:lpstr>
      <vt:lpstr>Learning Objectives</vt:lpstr>
      <vt:lpstr>What is value?</vt:lpstr>
      <vt:lpstr>Value  ≠  Large Health Improvements</vt:lpstr>
      <vt:lpstr>Value  ≠  Low Prices</vt:lpstr>
      <vt:lpstr>We assess Value, weighing both costs and effects,  relative to available alternatives</vt:lpstr>
      <vt:lpstr>How do we weigh the costs and effects of each intervention? And know when theY provide sufficient value? </vt:lpstr>
      <vt:lpstr>Cost-effectiveness analysis: Simple technique to account for both effectiveness and costs </vt:lpstr>
      <vt:lpstr>Accounting for Value</vt:lpstr>
      <vt:lpstr>Accounting for Value</vt:lpstr>
      <vt:lpstr>Accounting for Value</vt:lpstr>
      <vt:lpstr>Accounting for Value</vt:lpstr>
      <vt:lpstr>Incremental Cost-Effectiveness Ratio (ICER):  How to compare two strategies in CEA</vt:lpstr>
      <vt:lpstr>The Correct Cost-Effectiveness Ratio is NOT:</vt:lpstr>
      <vt:lpstr>Incremental Analysis: Overview</vt:lpstr>
      <vt:lpstr>Dominance and Extended Dominance: Eliminate  Dominated Alternatives</vt:lpstr>
      <vt:lpstr>Strict dominance</vt:lpstr>
      <vt:lpstr>Extended dominance</vt:lpstr>
      <vt:lpstr>PowerPoint Presentation</vt:lpstr>
      <vt:lpstr>PowerPoint Presentation</vt:lpstr>
      <vt:lpstr>PowerPoint Presentation</vt:lpstr>
      <vt:lpstr>PowerPoint Presentation</vt:lpstr>
      <vt:lpstr>For the non-dominated strategy, we need a willingness-to-pay threshold to identify our preferred strategy </vt:lpstr>
      <vt:lpstr>If wtp threshold &lt;$25K/QALY gained, choose A If &gt;= $25K but &lt; $65K, choose B otherwise, choose C </vt:lpstr>
      <vt:lpstr>Where do the numbers for the costs and effects for each strategy/intervention come from? </vt:lpstr>
      <vt:lpstr>Model-based cost-effectiveness analyses: Because we are interested in long time horizons, many strategies, and quantifying uncertainty</vt:lpstr>
      <vt:lpstr>Modeling Outcomes: Life Expectancy</vt:lpstr>
      <vt:lpstr>Modeling Outcomes:  Discounted Life Expectancy</vt:lpstr>
      <vt:lpstr>Modeling Outcomes:  Quality-Adjusted Life Years (QALYs)</vt:lpstr>
      <vt:lpstr>Calculating QALYS (ignoring discounting, k=0)</vt:lpstr>
      <vt:lpstr>A “Life Path” of health-related quality of life: Effect of intervention</vt:lpstr>
      <vt:lpstr>Model computations</vt:lpstr>
      <vt:lpstr>Using a dynamic transmission model for cost-effectiveness analyses</vt:lpstr>
      <vt:lpstr>PowerPoint Presentation</vt:lpstr>
      <vt:lpstr>Background on Tuberculosis</vt:lpstr>
      <vt:lpstr>Multi-drug resistant TB worldwide</vt:lpstr>
      <vt:lpstr>TB in the former Soviet Union (FSU)</vt:lpstr>
      <vt:lpstr>TB and incarcerated populations</vt:lpstr>
      <vt:lpstr>TB diagnosis</vt:lpstr>
      <vt:lpstr>Research question</vt:lpstr>
      <vt:lpstr>Decision Model</vt:lpstr>
      <vt:lpstr>PowerPoint Presentation</vt:lpstr>
      <vt:lpstr>PowerPoint Presentation</vt:lpstr>
      <vt:lpstr>Modeling framework and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Symptom screening is less effective on TB prevalence than status quo; PCR or combo symptom screening/MMR more effective; Adding PCR for MDR testing only has little effect on TB prevalence</vt:lpstr>
      <vt:lpstr>For MDR prevalence (~30% of overall cases in status quo), effectiveness story is very different</vt:lpstr>
      <vt:lpstr>Cost-effectiveness plane and frontier. What strategy should we choose? </vt:lpstr>
      <vt:lpstr>Advanced topic: Which strategy is most likely to be the cost-effective strategy?</vt:lpstr>
      <vt:lpstr>Advanced topic: Special considerations when Using a dynamic transmission model for cost-effectiveness analyses (cohorts vs. population models)</vt:lpstr>
      <vt:lpstr>For comparison: CEA with Cohort (Closed) Models with no Transmission</vt:lpstr>
      <vt:lpstr>For comparison: CEA with Open Models (especially with Transmission)</vt:lpstr>
      <vt:lpstr>Time Horizons for CEA with Open Models (especially with Transmission)</vt:lpstr>
      <vt:lpstr>Time Horizons for CEA with Open Models (especially with Transmission)</vt:lpstr>
      <vt:lpstr>Time Horizons for CEA with Open Models (especially with Transmission)</vt:lpstr>
      <vt:lpstr>Important Announcements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Models for Understanding and Controlling Global Infectious Diseases HUMBIO 154D / HRP 204 </dc:title>
  <dc:creator>Jeremy Goldhaber-Fiebert</dc:creator>
  <cp:lastModifiedBy>Jeremy Goldhaber-Fiebert</cp:lastModifiedBy>
  <cp:revision>479</cp:revision>
  <dcterms:created xsi:type="dcterms:W3CDTF">2020-04-06T05:08:13Z</dcterms:created>
  <dcterms:modified xsi:type="dcterms:W3CDTF">2020-05-25T16:27:57Z</dcterms:modified>
</cp:coreProperties>
</file>